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257" r:id="rId6"/>
    <p:sldId id="269" r:id="rId7"/>
    <p:sldId id="270" r:id="rId8"/>
    <p:sldId id="260" r:id="rId9"/>
    <p:sldId id="258" r:id="rId10"/>
    <p:sldId id="259" r:id="rId11"/>
    <p:sldId id="261" r:id="rId12"/>
    <p:sldId id="265" r:id="rId13"/>
    <p:sldId id="266" r:id="rId14"/>
    <p:sldId id="264" r:id="rId15"/>
    <p:sldId id="271" r:id="rId16"/>
    <p:sldId id="272" r:id="rId17"/>
    <p:sldId id="273" r:id="rId18"/>
    <p:sldId id="274" r:id="rId19"/>
    <p:sldId id="275" r:id="rId20"/>
    <p:sldId id="276" r:id="rId21"/>
    <p:sldId id="277" r:id="rId22"/>
    <p:sldId id="278" r:id="rId23"/>
    <p:sldId id="281" r:id="rId24"/>
    <p:sldId id="282" r:id="rId25"/>
    <p:sldId id="283" r:id="rId26"/>
    <p:sldId id="284" r:id="rId27"/>
    <p:sldId id="285" r:id="rId28"/>
    <p:sldId id="286" r:id="rId29"/>
    <p:sldId id="287" r:id="rId30"/>
    <p:sldId id="288" r:id="rId31"/>
    <p:sldId id="290"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te, Jaclyn" initials="CJ" lastIdx="16" clrIdx="0"/>
  <p:cmAuthor id="2" name="Donna Dawson" initials="DLD" lastIdx="13" clrIdx="1"/>
  <p:cmAuthor id="3" name="Inglis, Barbara" initials="IB" lastIdx="1" clrIdx="2"/>
  <p:cmAuthor id="4" name="Taxbock, Kathryn" initials="TK" lastIdx="6"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172C0-ADDB-4C1B-8ACE-B9D842CA0A7A}" v="1" dt="2022-01-18T15:54:16.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73620" autoAdjust="0"/>
  </p:normalViewPr>
  <p:slideViewPr>
    <p:cSldViewPr snapToGrid="0">
      <p:cViewPr varScale="1">
        <p:scale>
          <a:sx n="84" d="100"/>
          <a:sy n="84" d="100"/>
        </p:scale>
        <p:origin x="1122"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1790" y="28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et, Nicole" userId="S::ngalet@dfc-plc.ca::6e1d3cd5-414e-411a-bf50-ea0468899821" providerId="AD" clId="Web-{62E46BDA-880C-FC07-7B44-0E4E3B05721B}"/>
    <pc:docChg chg="modSld">
      <pc:chgData name="Galet, Nicole" userId="S::ngalet@dfc-plc.ca::6e1d3cd5-414e-411a-bf50-ea0468899821" providerId="AD" clId="Web-{62E46BDA-880C-FC07-7B44-0E4E3B05721B}" dt="2021-12-02T19:58:03.337" v="2"/>
      <pc:docMkLst>
        <pc:docMk/>
      </pc:docMkLst>
      <pc:sldChg chg="modNotes">
        <pc:chgData name="Galet, Nicole" userId="S::ngalet@dfc-plc.ca::6e1d3cd5-414e-411a-bf50-ea0468899821" providerId="AD" clId="Web-{62E46BDA-880C-FC07-7B44-0E4E3B05721B}" dt="2021-12-02T19:58:03.337" v="2"/>
        <pc:sldMkLst>
          <pc:docMk/>
          <pc:sldMk cId="2803808454" sldId="256"/>
        </pc:sldMkLst>
      </pc:sldChg>
    </pc:docChg>
  </pc:docChgLst>
  <pc:docChgLst>
    <pc:chgData name="Chute, Jaclyn" userId="5dea0fbf-6608-406a-a0f6-646be1ed43a2" providerId="ADAL" clId="{7CE93393-2E2C-4694-B267-DB31408B68E5}"/>
    <pc:docChg chg="custSel modSld">
      <pc:chgData name="Chute, Jaclyn" userId="5dea0fbf-6608-406a-a0f6-646be1ed43a2" providerId="ADAL" clId="{7CE93393-2E2C-4694-B267-DB31408B68E5}" dt="2021-08-25T17:32:06.853" v="3"/>
      <pc:docMkLst>
        <pc:docMk/>
      </pc:docMkLst>
      <pc:sldChg chg="delCm">
        <pc:chgData name="Chute, Jaclyn" userId="5dea0fbf-6608-406a-a0f6-646be1ed43a2" providerId="ADAL" clId="{7CE93393-2E2C-4694-B267-DB31408B68E5}" dt="2021-08-25T17:30:12.679" v="0" actId="1592"/>
        <pc:sldMkLst>
          <pc:docMk/>
          <pc:sldMk cId="2803808454" sldId="256"/>
        </pc:sldMkLst>
      </pc:sldChg>
      <pc:sldChg chg="delCm">
        <pc:chgData name="Chute, Jaclyn" userId="5dea0fbf-6608-406a-a0f6-646be1ed43a2" providerId="ADAL" clId="{7CE93393-2E2C-4694-B267-DB31408B68E5}" dt="2021-08-25T17:30:19.997" v="1" actId="1592"/>
        <pc:sldMkLst>
          <pc:docMk/>
          <pc:sldMk cId="248355030" sldId="264"/>
        </pc:sldMkLst>
      </pc:sldChg>
      <pc:sldChg chg="modCm">
        <pc:chgData name="Chute, Jaclyn" userId="5dea0fbf-6608-406a-a0f6-646be1ed43a2" providerId="ADAL" clId="{7CE93393-2E2C-4694-B267-DB31408B68E5}" dt="2021-08-25T17:32:06.853" v="3"/>
        <pc:sldMkLst>
          <pc:docMk/>
          <pc:sldMk cId="3427087589" sldId="290"/>
        </pc:sldMkLst>
      </pc:sldChg>
    </pc:docChg>
  </pc:docChgLst>
  <pc:docChgLst>
    <pc:chgData name="Chute, Jaclyn" userId="5dea0fbf-6608-406a-a0f6-646be1ed43a2" providerId="ADAL" clId="{BD6D5A37-8427-4EA0-947D-487016F64003}"/>
    <pc:docChg chg="custSel modSld">
      <pc:chgData name="Chute, Jaclyn" userId="5dea0fbf-6608-406a-a0f6-646be1ed43a2" providerId="ADAL" clId="{BD6D5A37-8427-4EA0-947D-487016F64003}" dt="2021-09-17T19:53:46.955" v="869" actId="1592"/>
      <pc:docMkLst>
        <pc:docMk/>
      </pc:docMkLst>
      <pc:sldChg chg="modSp mod">
        <pc:chgData name="Chute, Jaclyn" userId="5dea0fbf-6608-406a-a0f6-646be1ed43a2" providerId="ADAL" clId="{BD6D5A37-8427-4EA0-947D-487016F64003}" dt="2021-09-17T19:48:19.239" v="5" actId="20577"/>
        <pc:sldMkLst>
          <pc:docMk/>
          <pc:sldMk cId="1605859015" sldId="257"/>
        </pc:sldMkLst>
        <pc:spChg chg="mod">
          <ac:chgData name="Chute, Jaclyn" userId="5dea0fbf-6608-406a-a0f6-646be1ed43a2" providerId="ADAL" clId="{BD6D5A37-8427-4EA0-947D-487016F64003}" dt="2021-09-17T19:48:19.239" v="5" actId="20577"/>
          <ac:spMkLst>
            <pc:docMk/>
            <pc:sldMk cId="1605859015" sldId="257"/>
            <ac:spMk id="3" creationId="{EC047050-2F68-4238-9A55-D7134971625E}"/>
          </ac:spMkLst>
        </pc:spChg>
      </pc:sldChg>
      <pc:sldChg chg="modNotesTx">
        <pc:chgData name="Chute, Jaclyn" userId="5dea0fbf-6608-406a-a0f6-646be1ed43a2" providerId="ADAL" clId="{BD6D5A37-8427-4EA0-947D-487016F64003}" dt="2021-09-17T19:49:39.945" v="13" actId="20577"/>
        <pc:sldMkLst>
          <pc:docMk/>
          <pc:sldMk cId="3485100620" sldId="266"/>
        </pc:sldMkLst>
      </pc:sldChg>
      <pc:sldChg chg="delCm modNotesTx">
        <pc:chgData name="Chute, Jaclyn" userId="5dea0fbf-6608-406a-a0f6-646be1ed43a2" providerId="ADAL" clId="{BD6D5A37-8427-4EA0-947D-487016F64003}" dt="2021-09-17T19:53:46.955" v="869" actId="1592"/>
        <pc:sldMkLst>
          <pc:docMk/>
          <pc:sldMk cId="3427087589"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eorgia" panose="02040502050405020303" pitchFamily="18"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eorgia" panose="02040502050405020303" pitchFamily="18" charset="0"/>
              </a:defRPr>
            </a:lvl1pPr>
          </a:lstStyle>
          <a:p>
            <a:fld id="{8406BD60-1E20-4093-8EC1-0CE3E1063988}" type="datetimeFigureOut">
              <a:rPr lang="en-CA" smtClean="0"/>
              <a:pPr/>
              <a:t>2022-01-18</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eorgia" panose="02040502050405020303" pitchFamily="18"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eorgia" panose="02040502050405020303" pitchFamily="18" charset="0"/>
              </a:defRPr>
            </a:lvl1pPr>
          </a:lstStyle>
          <a:p>
            <a:fld id="{B4745A9F-459A-4A2E-AC98-F82562222865}" type="slidenum">
              <a:rPr lang="en-CA" smtClean="0"/>
              <a:pPr/>
              <a:t>‹#›</a:t>
            </a:fld>
            <a:endParaRPr lang="en-CA" dirty="0"/>
          </a:p>
        </p:txBody>
      </p:sp>
    </p:spTree>
    <p:extLst>
      <p:ext uri="{BB962C8B-B14F-4D97-AF65-F5344CB8AC3E}">
        <p14:creationId xmlns:p14="http://schemas.microsoft.com/office/powerpoint/2010/main" val="3421899633"/>
      </p:ext>
    </p:extLst>
  </p:cSld>
  <p:clrMap bg1="lt1" tx1="dk1" bg2="lt2" tx2="dk2" accent1="accent1" accent2="accent2" accent3="accent3" accent4="accent4" accent5="accent5" accent6="accent6" hlink="hlink" folHlink="folHlink"/>
  <p:notesStyle>
    <a:lvl1pPr marL="0" algn="l" defTabSz="685783" rtl="0" eaLnBrk="1" latinLnBrk="0" hangingPunct="1">
      <a:defRPr sz="900" b="0" i="0" kern="1200">
        <a:solidFill>
          <a:schemeClr val="tx1"/>
        </a:solidFill>
        <a:latin typeface="Georgia" panose="02040502050405020303" pitchFamily="18"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900" b="1" i="0" u="none" strike="noStrike" kern="1200" baseline="0" dirty="0">
                <a:solidFill>
                  <a:schemeClr val="tx1"/>
                </a:solidFill>
                <a:latin typeface="Georgia" panose="02040502050405020303" pitchFamily="18" charset="0"/>
                <a:ea typeface="+mn-ea"/>
                <a:cs typeface="+mn-cs"/>
              </a:rPr>
              <a:t>© Dairy Farmers of Canada, 2021. All rights reserved.</a:t>
            </a:r>
            <a:endParaRPr lang="en-CA" b="1" dirty="0"/>
          </a:p>
          <a:p>
            <a:endParaRPr lang="en-CA" b="1" dirty="0"/>
          </a:p>
          <a:p>
            <a:r>
              <a:rPr lang="en-CA" b="1" dirty="0"/>
              <a:t>Slide Intent: </a:t>
            </a:r>
            <a:r>
              <a:rPr lang="en-CA" b="0" dirty="0"/>
              <a:t>Introduce the lesson.</a:t>
            </a:r>
            <a:endParaRPr lang="en-CA" b="1" dirty="0"/>
          </a:p>
          <a:p>
            <a:endParaRPr lang="en-CA" b="1" dirty="0"/>
          </a:p>
          <a:p>
            <a:r>
              <a:rPr lang="en-CA" b="1" i="0" dirty="0"/>
              <a:t>Teacher: </a:t>
            </a:r>
            <a:r>
              <a:rPr lang="en-CA" b="0" i="0" dirty="0"/>
              <a:t>Read the slide.</a:t>
            </a:r>
            <a:endParaRPr lang="en-CA" b="1" i="0" dirty="0"/>
          </a:p>
          <a:p>
            <a:endParaRPr lang="en-CA" dirty="0"/>
          </a:p>
          <a:p>
            <a:r>
              <a:rPr lang="en-CA" b="1"/>
              <a:t>This slide deck contains embedded videos. To play videos directly from the slides, click “enable editing” and then click “enable content” on the top bar. Alternatively, you can use the Vimeo links in the notes section of the relevant slides to access the videos.</a:t>
            </a:r>
            <a:r>
              <a:rPr lang="en-CA"/>
              <a:t> </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a:t>
            </a:fld>
            <a:endParaRPr lang="en-CA" dirty="0"/>
          </a:p>
        </p:txBody>
      </p:sp>
    </p:spTree>
    <p:extLst>
      <p:ext uri="{BB962C8B-B14F-4D97-AF65-F5344CB8AC3E}">
        <p14:creationId xmlns:p14="http://schemas.microsoft.com/office/powerpoint/2010/main" val="3687462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a:solidFill>
                  <a:schemeClr val="tx1"/>
                </a:solidFill>
                <a:effectLst/>
                <a:ea typeface="+mn-ea"/>
                <a:cs typeface="+mn-cs"/>
              </a:rPr>
              <a:t>Slide Intent</a:t>
            </a:r>
            <a:r>
              <a:rPr lang="en-CA" sz="1200" kern="1200" dirty="0">
                <a:solidFill>
                  <a:schemeClr val="tx1"/>
                </a:solidFill>
                <a:effectLst/>
                <a:ea typeface="+mn-ea"/>
                <a:cs typeface="+mn-cs"/>
              </a:rPr>
              <a:t>: Encourage a positive relationship with food. </a:t>
            </a:r>
          </a:p>
          <a:p>
            <a:pPr lvl="0"/>
            <a:endParaRPr lang="en-CA"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ea typeface="+mn-ea"/>
                <a:cs typeface="+mn-cs"/>
              </a:rPr>
              <a:t>Teacher</a:t>
            </a:r>
            <a:r>
              <a:rPr lang="en-CA" sz="1200" kern="1200" dirty="0">
                <a:solidFill>
                  <a:schemeClr val="tx1"/>
                </a:solidFill>
                <a:effectLst/>
                <a:ea typeface="+mn-ea"/>
                <a:cs typeface="+mn-cs"/>
              </a:rPr>
              <a:t>: There is no such thing as a “perfect” or “correct” meal or snack. What matters most is how and what you eat </a:t>
            </a:r>
            <a:r>
              <a:rPr lang="en-CA" sz="1200" b="1" kern="1200" dirty="0">
                <a:solidFill>
                  <a:schemeClr val="tx1"/>
                </a:solidFill>
                <a:effectLst/>
                <a:ea typeface="+mn-ea"/>
                <a:cs typeface="+mn-cs"/>
              </a:rPr>
              <a:t>over time</a:t>
            </a:r>
            <a:r>
              <a:rPr lang="en-CA" sz="1200" kern="1200" dirty="0">
                <a:solidFill>
                  <a:schemeClr val="tx1"/>
                </a:solidFill>
                <a:effectLst/>
                <a:ea typeface="+mn-ea"/>
                <a:cs typeface="+mn-cs"/>
              </a:rPr>
              <a:t>, rather than following a precise meal or snack structure every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ea typeface="+mn-ea"/>
              <a:cs typeface="+mn-cs"/>
            </a:endParaRPr>
          </a:p>
          <a:p>
            <a:r>
              <a:rPr lang="en-CA" sz="1200" kern="1200" dirty="0">
                <a:solidFill>
                  <a:schemeClr val="tx1"/>
                </a:solidFill>
                <a:effectLst/>
                <a:ea typeface="+mn-ea"/>
                <a:cs typeface="+mn-cs"/>
              </a:rPr>
              <a:t>Note: While this program includes discussion about nutrients and the benefits of eating a variety of foods, we encourage neutral food exposure and conversation about all foods to preserve and foster a positive relationship with food. </a:t>
            </a:r>
            <a:r>
              <a:rPr lang="en-CA" sz="900" b="0" i="0" kern="1200" dirty="0">
                <a:solidFill>
                  <a:schemeClr val="tx1"/>
                </a:solidFill>
                <a:latin typeface="Georgia" panose="02040502050405020303" pitchFamily="18" charset="0"/>
                <a:ea typeface="+mn-ea"/>
                <a:cs typeface="+mn-cs"/>
              </a:rPr>
              <a:t>This means there is no judgement of the food or the person eating the food. </a:t>
            </a:r>
            <a:r>
              <a:rPr lang="en-CA" sz="1200" kern="1200" dirty="0">
                <a:solidFill>
                  <a:schemeClr val="tx1"/>
                </a:solidFill>
                <a:effectLst/>
                <a:ea typeface="+mn-ea"/>
                <a:cs typeface="+mn-cs"/>
              </a:rPr>
              <a:t>Being mindful of how health messages are delivered and avoiding techniques such as food tracking and food monitoring are recommended to minimize the risk of disordered eating behaviour that is associated with these practices.</a:t>
            </a:r>
          </a:p>
          <a:p>
            <a:r>
              <a:rPr lang="en-CA" sz="1200" kern="1200" dirty="0">
                <a:solidFill>
                  <a:schemeClr val="tx1"/>
                </a:solidFill>
                <a:effectLst/>
                <a:ea typeface="+mn-ea"/>
                <a:cs typeface="+mn-cs"/>
              </a:rPr>
              <a:t> </a:t>
            </a:r>
          </a:p>
          <a:p>
            <a:r>
              <a:rPr lang="en-CA" sz="1200" kern="1200" baseline="0" dirty="0">
                <a:solidFill>
                  <a:schemeClr val="tx1"/>
                </a:solidFill>
                <a:effectLst/>
                <a:ea typeface="+mn-ea"/>
                <a:cs typeface="+mn-cs"/>
              </a:rPr>
              <a:t>Source: </a:t>
            </a:r>
            <a:r>
              <a:rPr lang="en-CA" sz="1200" kern="1200" dirty="0">
                <a:solidFill>
                  <a:schemeClr val="tx1"/>
                </a:solidFill>
                <a:effectLst/>
                <a:ea typeface="+mn-ea"/>
                <a:cs typeface="+mn-cs"/>
              </a:rPr>
              <a:t>Pinhas et al. Trading health for a healthy weight: the uncharted side of healthy weights initiatives. </a:t>
            </a:r>
            <a:r>
              <a:rPr lang="en-CA" sz="1200" i="1" kern="1200" dirty="0">
                <a:solidFill>
                  <a:schemeClr val="tx1"/>
                </a:solidFill>
                <a:effectLst/>
                <a:ea typeface="+mn-ea"/>
                <a:cs typeface="+mn-cs"/>
              </a:rPr>
              <a:t>Eat Disord </a:t>
            </a:r>
            <a:r>
              <a:rPr lang="en-CA" sz="1200" kern="1200" dirty="0">
                <a:solidFill>
                  <a:schemeClr val="tx1"/>
                </a:solidFill>
                <a:effectLst/>
                <a:ea typeface="+mn-ea"/>
                <a:cs typeface="+mn-cs"/>
              </a:rPr>
              <a:t>2013;21:109-116.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10</a:t>
            </a:fld>
            <a:endParaRPr lang="en-CA" dirty="0"/>
          </a:p>
        </p:txBody>
      </p:sp>
    </p:spTree>
    <p:extLst>
      <p:ext uri="{BB962C8B-B14F-4D97-AF65-F5344CB8AC3E}">
        <p14:creationId xmlns:p14="http://schemas.microsoft.com/office/powerpoint/2010/main" val="2568085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whole-class activity.</a:t>
            </a:r>
          </a:p>
          <a:p>
            <a:pPr marL="0" indent="0">
              <a:buFontTx/>
              <a:buNone/>
            </a:pPr>
            <a:endParaRPr lang="en-CA" b="0" dirty="0"/>
          </a:p>
          <a:p>
            <a:r>
              <a:rPr lang="en-CA" b="1" dirty="0"/>
              <a:t>Teacher: </a:t>
            </a:r>
            <a:r>
              <a:rPr lang="en-CA" b="0" dirty="0"/>
              <a:t>Show the slide for students to view, assess, and record answers on their worksheet. Activity sheets are included in the Student Workbook.</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11</a:t>
            </a:fld>
            <a:endParaRPr lang="en-CA" dirty="0"/>
          </a:p>
        </p:txBody>
      </p:sp>
    </p:spTree>
    <p:extLst>
      <p:ext uri="{BB962C8B-B14F-4D97-AF65-F5344CB8AC3E}">
        <p14:creationId xmlns:p14="http://schemas.microsoft.com/office/powerpoint/2010/main" val="172143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whole-class activity.</a:t>
            </a:r>
          </a:p>
          <a:p>
            <a:endParaRPr lang="en-CA" b="0" dirty="0"/>
          </a:p>
          <a:p>
            <a:r>
              <a:rPr lang="en-CA" b="1" dirty="0"/>
              <a:t>Teacher: </a:t>
            </a:r>
            <a:r>
              <a:rPr lang="en-CA" b="0" dirty="0"/>
              <a:t>Show the slide for students to view, assess, and record answers on their worksheet.</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12</a:t>
            </a:fld>
            <a:endParaRPr lang="en-CA" dirty="0"/>
          </a:p>
        </p:txBody>
      </p:sp>
    </p:spTree>
    <p:extLst>
      <p:ext uri="{BB962C8B-B14F-4D97-AF65-F5344CB8AC3E}">
        <p14:creationId xmlns:p14="http://schemas.microsoft.com/office/powerpoint/2010/main" val="3955397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whole-class activity.</a:t>
            </a:r>
          </a:p>
          <a:p>
            <a:endParaRPr lang="en-CA" b="0" dirty="0"/>
          </a:p>
          <a:p>
            <a:r>
              <a:rPr lang="en-CA" b="1" dirty="0"/>
              <a:t>Teacher: </a:t>
            </a:r>
            <a:r>
              <a:rPr lang="en-CA" b="0" dirty="0"/>
              <a:t>Show the slide for students to view, assess, and record answers on their worksheet.</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13</a:t>
            </a:fld>
            <a:endParaRPr lang="en-CA" dirty="0"/>
          </a:p>
        </p:txBody>
      </p:sp>
    </p:spTree>
    <p:extLst>
      <p:ext uri="{BB962C8B-B14F-4D97-AF65-F5344CB8AC3E}">
        <p14:creationId xmlns:p14="http://schemas.microsoft.com/office/powerpoint/2010/main" val="427932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whole-class activity.</a:t>
            </a:r>
          </a:p>
          <a:p>
            <a:endParaRPr lang="en-CA" b="0" dirty="0"/>
          </a:p>
          <a:p>
            <a:r>
              <a:rPr lang="en-CA" b="1" dirty="0"/>
              <a:t>Teacher: </a:t>
            </a:r>
            <a:r>
              <a:rPr lang="en-CA" b="0" dirty="0"/>
              <a:t>Show the slide for students to view, assess, and record answers on their worksheet.</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14</a:t>
            </a:fld>
            <a:endParaRPr lang="en-CA" dirty="0"/>
          </a:p>
        </p:txBody>
      </p:sp>
    </p:spTree>
    <p:extLst>
      <p:ext uri="{BB962C8B-B14F-4D97-AF65-F5344CB8AC3E}">
        <p14:creationId xmlns:p14="http://schemas.microsoft.com/office/powerpoint/2010/main" val="3151261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whole-class activity.</a:t>
            </a:r>
          </a:p>
          <a:p>
            <a:endParaRPr lang="en-CA" b="0" dirty="0"/>
          </a:p>
          <a:p>
            <a:r>
              <a:rPr lang="en-CA" b="1" dirty="0"/>
              <a:t>Teacher: </a:t>
            </a:r>
            <a:r>
              <a:rPr lang="en-CA" b="0" dirty="0"/>
              <a:t>Show the slide for students to view, assess, and record answers on their worksheet.</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15</a:t>
            </a:fld>
            <a:endParaRPr lang="en-CA" dirty="0"/>
          </a:p>
        </p:txBody>
      </p:sp>
    </p:spTree>
    <p:extLst>
      <p:ext uri="{BB962C8B-B14F-4D97-AF65-F5344CB8AC3E}">
        <p14:creationId xmlns:p14="http://schemas.microsoft.com/office/powerpoint/2010/main" val="3381998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whole-class activity.</a:t>
            </a:r>
          </a:p>
          <a:p>
            <a:endParaRPr lang="en-CA" b="0" dirty="0"/>
          </a:p>
          <a:p>
            <a:r>
              <a:rPr lang="en-CA" b="1" dirty="0"/>
              <a:t>Teacher: </a:t>
            </a:r>
            <a:r>
              <a:rPr lang="en-CA" b="0" dirty="0"/>
              <a:t>Show the slide for students to view, assess, and record answers on their worksheet.</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16</a:t>
            </a:fld>
            <a:endParaRPr lang="en-CA" dirty="0"/>
          </a:p>
        </p:txBody>
      </p:sp>
    </p:spTree>
    <p:extLst>
      <p:ext uri="{BB962C8B-B14F-4D97-AF65-F5344CB8AC3E}">
        <p14:creationId xmlns:p14="http://schemas.microsoft.com/office/powerpoint/2010/main" val="4364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whole-class activity.</a:t>
            </a:r>
          </a:p>
          <a:p>
            <a:endParaRPr lang="en-CA" b="0" dirty="0"/>
          </a:p>
          <a:p>
            <a:r>
              <a:rPr lang="en-CA" b="1" dirty="0"/>
              <a:t>Teacher: </a:t>
            </a:r>
            <a:r>
              <a:rPr lang="en-CA" b="0" dirty="0"/>
              <a:t>Show the slide for students to view, assess, and record answers on their worksheet.</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17</a:t>
            </a:fld>
            <a:endParaRPr lang="en-CA" dirty="0"/>
          </a:p>
        </p:txBody>
      </p:sp>
    </p:spTree>
    <p:extLst>
      <p:ext uri="{BB962C8B-B14F-4D97-AF65-F5344CB8AC3E}">
        <p14:creationId xmlns:p14="http://schemas.microsoft.com/office/powerpoint/2010/main" val="939798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whole-class activity.</a:t>
            </a:r>
          </a:p>
          <a:p>
            <a:endParaRPr lang="en-CA" b="0" dirty="0"/>
          </a:p>
          <a:p>
            <a:r>
              <a:rPr lang="en-CA" b="1" dirty="0"/>
              <a:t>Teacher: </a:t>
            </a:r>
            <a:r>
              <a:rPr lang="en-CA" b="0" dirty="0"/>
              <a:t>Show the slide for students to view, assess, and record answers on their worksheet.</a:t>
            </a:r>
          </a:p>
        </p:txBody>
      </p:sp>
      <p:sp>
        <p:nvSpPr>
          <p:cNvPr id="4" name="Slide Number Placeholder 3"/>
          <p:cNvSpPr>
            <a:spLocks noGrp="1"/>
          </p:cNvSpPr>
          <p:nvPr>
            <p:ph type="sldNum" sz="quarter" idx="5"/>
          </p:nvPr>
        </p:nvSpPr>
        <p:spPr/>
        <p:txBody>
          <a:bodyPr/>
          <a:lstStyle/>
          <a:p>
            <a:fld id="{B4745A9F-459A-4A2E-AC98-F82562222865}" type="slidenum">
              <a:rPr lang="en-CA" smtClean="0"/>
              <a:t>18</a:t>
            </a:fld>
            <a:endParaRPr lang="en-CA" dirty="0"/>
          </a:p>
        </p:txBody>
      </p:sp>
    </p:spTree>
    <p:extLst>
      <p:ext uri="{BB962C8B-B14F-4D97-AF65-F5344CB8AC3E}">
        <p14:creationId xmlns:p14="http://schemas.microsoft.com/office/powerpoint/2010/main" val="3369675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Optional whole-class activity.</a:t>
            </a:r>
          </a:p>
          <a:p>
            <a:endParaRPr lang="en-CA" b="0" dirty="0"/>
          </a:p>
          <a:p>
            <a:r>
              <a:rPr lang="en-CA" b="1" dirty="0"/>
              <a:t>Teacher: </a:t>
            </a:r>
            <a:r>
              <a:rPr lang="en-CA" b="0" dirty="0"/>
              <a:t>Show the slide for students to view, assess, and record answers on their worksheet.</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19</a:t>
            </a:fld>
            <a:endParaRPr lang="en-CA" dirty="0"/>
          </a:p>
        </p:txBody>
      </p:sp>
    </p:spTree>
    <p:extLst>
      <p:ext uri="{BB962C8B-B14F-4D97-AF65-F5344CB8AC3E}">
        <p14:creationId xmlns:p14="http://schemas.microsoft.com/office/powerpoint/2010/main" val="84441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Review the purpose of the Food for Me program.</a:t>
            </a:r>
          </a:p>
          <a:p>
            <a:endParaRPr lang="en-CA" b="0" dirty="0"/>
          </a:p>
          <a:p>
            <a:r>
              <a:rPr lang="en-CA" b="1" dirty="0"/>
              <a:t>Teacher: </a:t>
            </a:r>
            <a:r>
              <a:rPr lang="en-CA" b="0" dirty="0"/>
              <a:t>Read the slide.</a:t>
            </a:r>
            <a:endParaRPr lang="en-CA" b="1"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Visit https://food-guide.canada.ca/en/ for more information on </a:t>
            </a:r>
            <a:r>
              <a:rPr lang="en-CA" b="0" i="1" dirty="0"/>
              <a:t>Canada’s Food Guide</a:t>
            </a:r>
            <a:r>
              <a:rPr lang="en-CA" b="0" dirty="0"/>
              <a:t>.</a:t>
            </a:r>
            <a:endParaRPr lang="en-CA" b="1" dirty="0"/>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2</a:t>
            </a:fld>
            <a:endParaRPr lang="en-CA" dirty="0"/>
          </a:p>
        </p:txBody>
      </p:sp>
    </p:spTree>
    <p:extLst>
      <p:ext uri="{BB962C8B-B14F-4D97-AF65-F5344CB8AC3E}">
        <p14:creationId xmlns:p14="http://schemas.microsoft.com/office/powerpoint/2010/main" val="2259334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r>
              <a:rPr lang="en-CA" b="1" dirty="0"/>
              <a:t>Teacher: </a:t>
            </a:r>
            <a:r>
              <a:rPr lang="en-CA" b="0" dirty="0"/>
              <a:t>PF (cheese); need to add one food category (VF or WGF)</a:t>
            </a:r>
          </a:p>
          <a:p>
            <a:endParaRPr lang="en-CA" b="0" dirty="0"/>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a:t>
            </a:r>
            <a:r>
              <a:rPr lang="en-US" sz="900" b="0" i="0" u="none" strike="noStrike" kern="1200" baseline="0" dirty="0">
                <a:solidFill>
                  <a:schemeClr val="tx1"/>
                </a:solidFill>
                <a:latin typeface="Georgia" panose="02040502050405020303" pitchFamily="18" charset="0"/>
                <a:ea typeface="+mn-ea"/>
                <a:cs typeface="+mn-cs"/>
              </a:rPr>
              <a:t>while keeping foods from at least two of the three categories? </a:t>
            </a:r>
          </a:p>
          <a:p>
            <a:pPr marL="171450" indent="-171450">
              <a:buFont typeface="Arial" panose="020B0604020202020204" pitchFamily="34" charset="0"/>
              <a:buChar char="•"/>
            </a:pPr>
            <a:r>
              <a:rPr lang="en-CA" b="0" dirty="0"/>
              <a:t>Would you add anything else to the snack to make it taste even better?</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20</a:t>
            </a:fld>
            <a:endParaRPr lang="en-CA" dirty="0"/>
          </a:p>
        </p:txBody>
      </p:sp>
    </p:spTree>
    <p:extLst>
      <p:ext uri="{BB962C8B-B14F-4D97-AF65-F5344CB8AC3E}">
        <p14:creationId xmlns:p14="http://schemas.microsoft.com/office/powerpoint/2010/main" val="1704570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r>
              <a:rPr lang="en-CA" b="1" dirty="0"/>
              <a:t>Teacher: </a:t>
            </a:r>
            <a:r>
              <a:rPr lang="en-CA" b="0" dirty="0"/>
              <a:t>VF (vegetables), PF (hummus); contains two food categories</a:t>
            </a:r>
            <a:endParaRPr lang="en-CA" dirty="0"/>
          </a:p>
          <a:p>
            <a:endParaRPr lang="en-CA" dirty="0"/>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a:t>
            </a:r>
            <a:r>
              <a:rPr lang="en-US" sz="900" b="0" i="0" u="none" strike="noStrike" kern="1200" baseline="0" dirty="0">
                <a:solidFill>
                  <a:schemeClr val="tx1"/>
                </a:solidFill>
                <a:latin typeface="Georgia" panose="02040502050405020303" pitchFamily="18" charset="0"/>
                <a:ea typeface="+mn-ea"/>
                <a:cs typeface="+mn-cs"/>
              </a:rPr>
              <a:t>while keeping foods from at least two of the three categories?</a:t>
            </a:r>
            <a:endParaRPr lang="en-CA" b="0" dirty="0"/>
          </a:p>
          <a:p>
            <a:pPr marL="171450" indent="-171450">
              <a:buFont typeface="Arial" panose="020B0604020202020204" pitchFamily="34" charset="0"/>
              <a:buChar char="•"/>
            </a:pPr>
            <a:r>
              <a:rPr lang="en-CA" b="0" dirty="0"/>
              <a:t>Would you add anything else to the snack to make it taste even better?</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21</a:t>
            </a:fld>
            <a:endParaRPr lang="en-CA" dirty="0"/>
          </a:p>
        </p:txBody>
      </p:sp>
    </p:spTree>
    <p:extLst>
      <p:ext uri="{BB962C8B-B14F-4D97-AF65-F5344CB8AC3E}">
        <p14:creationId xmlns:p14="http://schemas.microsoft.com/office/powerpoint/2010/main" val="428436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r>
              <a:rPr lang="en-CA" b="1" dirty="0"/>
              <a:t>Teacher: </a:t>
            </a:r>
            <a:r>
              <a:rPr lang="en-CA" b="0" dirty="0"/>
              <a:t>VF (banana), WGF (cereal), PF (milk); contains all three food categories</a:t>
            </a:r>
            <a:endParaRPr lang="en-CA" dirty="0"/>
          </a:p>
          <a:p>
            <a:endParaRPr lang="en-CA" dirty="0">
              <a:cs typeface="Calibri"/>
            </a:endParaRPr>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while keeping at least one vegetable or fruit, one whole grain food, and one protein food?</a:t>
            </a:r>
          </a:p>
          <a:p>
            <a:pPr marL="171450" indent="-171450">
              <a:buFont typeface="Arial" panose="020B0604020202020204" pitchFamily="34" charset="0"/>
              <a:buChar char="•"/>
            </a:pPr>
            <a:r>
              <a:rPr lang="en-CA" b="0" dirty="0"/>
              <a:t>Would you add anything else to the meal to make it taste even better?</a:t>
            </a:r>
          </a:p>
          <a:p>
            <a:endParaRPr lang="en-CA" dirty="0">
              <a:cs typeface="Calibri"/>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22</a:t>
            </a:fld>
            <a:endParaRPr lang="en-CA" dirty="0"/>
          </a:p>
        </p:txBody>
      </p:sp>
    </p:spTree>
    <p:extLst>
      <p:ext uri="{BB962C8B-B14F-4D97-AF65-F5344CB8AC3E}">
        <p14:creationId xmlns:p14="http://schemas.microsoft.com/office/powerpoint/2010/main" val="516469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r>
              <a:rPr lang="en-CA" b="1" dirty="0"/>
              <a:t>Teacher: </a:t>
            </a:r>
            <a:r>
              <a:rPr lang="en-CA" b="0" dirty="0"/>
              <a:t>VF (mixed berries), PF (milk, yogurt); need to add one food category (WGF)</a:t>
            </a:r>
            <a:endParaRPr lang="en-CA" dirty="0"/>
          </a:p>
          <a:p>
            <a:endParaRPr lang="en-CA" dirty="0"/>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while keeping at least one vegetable or fruit, one whole grain food, and one protein food?</a:t>
            </a:r>
          </a:p>
          <a:p>
            <a:pPr marL="171450" indent="-171450">
              <a:buFont typeface="Arial" panose="020B0604020202020204" pitchFamily="34" charset="0"/>
              <a:buChar char="•"/>
            </a:pPr>
            <a:r>
              <a:rPr lang="en-CA" b="0" dirty="0"/>
              <a:t>Would you add anything else to the meal to make it taste even better?</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23</a:t>
            </a:fld>
            <a:endParaRPr lang="en-CA" dirty="0"/>
          </a:p>
        </p:txBody>
      </p:sp>
    </p:spTree>
    <p:extLst>
      <p:ext uri="{BB962C8B-B14F-4D97-AF65-F5344CB8AC3E}">
        <p14:creationId xmlns:p14="http://schemas.microsoft.com/office/powerpoint/2010/main" val="2363055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r>
              <a:rPr lang="en-CA" b="1" dirty="0"/>
              <a:t>Teacher: </a:t>
            </a:r>
            <a:r>
              <a:rPr lang="en-CA" b="0" dirty="0"/>
              <a:t>VF (bok choy, mushrooms), WGF (brown rice); need to add one food category (PF)</a:t>
            </a:r>
            <a:endParaRPr lang="en-CA" dirty="0"/>
          </a:p>
          <a:p>
            <a:endParaRPr lang="en-CA" dirty="0"/>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while keeping at least one vegetable or fruit, one whole grain food, and one protein food?</a:t>
            </a:r>
          </a:p>
          <a:p>
            <a:pPr marL="171450" indent="-171450">
              <a:buFont typeface="Arial" panose="020B0604020202020204" pitchFamily="34" charset="0"/>
              <a:buChar char="•"/>
            </a:pPr>
            <a:r>
              <a:rPr lang="en-CA" b="0" dirty="0"/>
              <a:t>Would you add anything else to the meal to make it taste even better?</a:t>
            </a: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24</a:t>
            </a:fld>
            <a:endParaRPr lang="en-CA" dirty="0"/>
          </a:p>
        </p:txBody>
      </p:sp>
    </p:spTree>
    <p:extLst>
      <p:ext uri="{BB962C8B-B14F-4D97-AF65-F5344CB8AC3E}">
        <p14:creationId xmlns:p14="http://schemas.microsoft.com/office/powerpoint/2010/main" val="494446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Teacher: </a:t>
            </a:r>
            <a:r>
              <a:rPr lang="en-CA" b="0" dirty="0"/>
              <a:t>VF (lettuce, tomato, onion, apple), WGF (whole grain pita), PF (falafel [chickpeas]); contains all three food categories</a:t>
            </a:r>
            <a:endParaRPr lang="en-CA" dirty="0"/>
          </a:p>
          <a:p>
            <a:r>
              <a:rPr lang="en-CA" dirty="0"/>
              <a:t>Note: The tzatziki does not need to be removed for the meal to be balanced (see </a:t>
            </a:r>
            <a:r>
              <a:rPr lang="en-CA" i="0" dirty="0"/>
              <a:t>Roles Foods Play in Eating and Life</a:t>
            </a:r>
            <a:r>
              <a:rPr lang="en-CA" dirty="0"/>
              <a:t> in the Teacher Guide, p. 19).</a:t>
            </a:r>
            <a:endParaRPr lang="en-CA" dirty="0">
              <a:cs typeface="Calibri"/>
            </a:endParaRPr>
          </a:p>
          <a:p>
            <a:endParaRPr lang="en-CA" dirty="0"/>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while keeping at least one vegetable or fruit, one whole grain food, and one protein food?</a:t>
            </a:r>
          </a:p>
          <a:p>
            <a:pPr marL="171450" indent="-171450">
              <a:buFont typeface="Arial" panose="020B0604020202020204" pitchFamily="34" charset="0"/>
              <a:buChar char="•"/>
            </a:pPr>
            <a:r>
              <a:rPr lang="en-CA" b="0" dirty="0"/>
              <a:t>Would you add anything else to the meal to make it taste even better?</a:t>
            </a:r>
          </a:p>
          <a:p>
            <a:endParaRPr lang="en-CA" dirty="0">
              <a:cs typeface="Calibri" panose="020F0502020204030204"/>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25</a:t>
            </a:fld>
            <a:endParaRPr lang="en-CA" dirty="0"/>
          </a:p>
        </p:txBody>
      </p:sp>
    </p:spTree>
    <p:extLst>
      <p:ext uri="{BB962C8B-B14F-4D97-AF65-F5344CB8AC3E}">
        <p14:creationId xmlns:p14="http://schemas.microsoft.com/office/powerpoint/2010/main" val="298895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r>
              <a:rPr lang="en-CA" b="1" dirty="0"/>
              <a:t>Teacher: </a:t>
            </a:r>
            <a:r>
              <a:rPr lang="en-CA" b="0" dirty="0"/>
              <a:t>WGF (whole grain pita), PF (chicken, cheese); need to add one food category (VF)</a:t>
            </a:r>
          </a:p>
          <a:p>
            <a:r>
              <a:rPr lang="en-CA" b="0" dirty="0"/>
              <a:t>Note: While tomato sauce is a vegetable, the amount used is quite small so we would recommend adding another vegetable</a:t>
            </a:r>
            <a:r>
              <a:rPr lang="en-CA" b="0" baseline="0" dirty="0"/>
              <a:t> or fruit</a:t>
            </a:r>
            <a:r>
              <a:rPr lang="en-CA" b="0" dirty="0"/>
              <a:t>.</a:t>
            </a:r>
            <a:endParaRPr lang="en-CA" dirty="0"/>
          </a:p>
          <a:p>
            <a:endParaRPr lang="en-CA" dirty="0">
              <a:cs typeface="Calibri"/>
            </a:endParaRPr>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while keeping at least one vegetable or fruit, one whole grain food, and one protein food?</a:t>
            </a:r>
          </a:p>
          <a:p>
            <a:pPr marL="171450" indent="-171450">
              <a:buFont typeface="Arial" panose="020B0604020202020204" pitchFamily="34" charset="0"/>
              <a:buChar char="•"/>
            </a:pPr>
            <a:r>
              <a:rPr lang="en-CA" b="0" dirty="0"/>
              <a:t>Would you add anything else to the meal to make it taste even better?</a:t>
            </a:r>
          </a:p>
          <a:p>
            <a:endParaRPr lang="en-CA" dirty="0">
              <a:cs typeface="Calibri"/>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26</a:t>
            </a:fld>
            <a:endParaRPr lang="en-CA" dirty="0"/>
          </a:p>
        </p:txBody>
      </p:sp>
    </p:spTree>
    <p:extLst>
      <p:ext uri="{BB962C8B-B14F-4D97-AF65-F5344CB8AC3E}">
        <p14:creationId xmlns:p14="http://schemas.microsoft.com/office/powerpoint/2010/main" val="654572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Answer key</a:t>
            </a:r>
          </a:p>
          <a:p>
            <a:endParaRPr lang="en-CA" b="0" dirty="0"/>
          </a:p>
          <a:p>
            <a:r>
              <a:rPr lang="en-CA" b="1" dirty="0"/>
              <a:t>Teacher: </a:t>
            </a:r>
            <a:r>
              <a:rPr lang="en-CA" b="0" dirty="0"/>
              <a:t>VF (squash, beans, corn), WGF (whole grain couscous), PF (fish, milk); contains all three food categories</a:t>
            </a:r>
          </a:p>
          <a:p>
            <a:pPr marL="0" marR="0" lvl="0" indent="0" algn="l" defTabSz="685783" rtl="0" eaLnBrk="1" fontAlgn="auto" latinLnBrk="0" hangingPunct="1">
              <a:lnSpc>
                <a:spcPct val="100000"/>
              </a:lnSpc>
              <a:spcBef>
                <a:spcPts val="0"/>
              </a:spcBef>
              <a:spcAft>
                <a:spcPts val="0"/>
              </a:spcAft>
              <a:buClrTx/>
              <a:buSzTx/>
              <a:buFontTx/>
              <a:buNone/>
              <a:tabLst/>
              <a:defRPr/>
            </a:pPr>
            <a:r>
              <a:rPr lang="en-CA" dirty="0">
                <a:cs typeface="Calibri"/>
              </a:rPr>
              <a:t>Note: The cookie does not need to be removed for the meal to be balanced (see Roles Foods Play in Eating and Life in the Teacher Guide, p. 19).</a:t>
            </a:r>
          </a:p>
          <a:p>
            <a:endParaRPr lang="en-CA" b="0" dirty="0"/>
          </a:p>
          <a:p>
            <a:r>
              <a:rPr lang="en-CA" b="0" dirty="0"/>
              <a:t>Invite students to share their responses to questions 2 and 3: </a:t>
            </a:r>
          </a:p>
          <a:p>
            <a:pPr marL="171450" indent="-171450">
              <a:buFont typeface="Arial" panose="020B0604020202020204" pitchFamily="34" charset="0"/>
              <a:buChar char="•"/>
            </a:pPr>
            <a:r>
              <a:rPr lang="en-CA" b="0" dirty="0"/>
              <a:t>Would you swap out any foods for something you like better while keeping at least one vegetable or fruit, one whole grain food, and one protein food?</a:t>
            </a:r>
          </a:p>
          <a:p>
            <a:pPr marL="171450" indent="-171450">
              <a:buFont typeface="Arial" panose="020B0604020202020204" pitchFamily="34" charset="0"/>
              <a:buChar char="•"/>
            </a:pPr>
            <a:r>
              <a:rPr lang="en-CA" b="0" dirty="0"/>
              <a:t>Would you add anything else to the meal to make it taste even better?</a:t>
            </a:r>
          </a:p>
          <a:p>
            <a:endParaRPr lang="en-CA" dirty="0"/>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27</a:t>
            </a:fld>
            <a:endParaRPr lang="en-CA" dirty="0"/>
          </a:p>
        </p:txBody>
      </p:sp>
    </p:spTree>
    <p:extLst>
      <p:ext uri="{BB962C8B-B14F-4D97-AF65-F5344CB8AC3E}">
        <p14:creationId xmlns:p14="http://schemas.microsoft.com/office/powerpoint/2010/main" val="2633989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Slide Intent: </a:t>
            </a:r>
            <a:r>
              <a:rPr lang="en-CA" sz="1200" b="0" kern="1200" dirty="0">
                <a:solidFill>
                  <a:schemeClr val="tx1"/>
                </a:solidFill>
                <a:effectLst/>
                <a:latin typeface="+mn-lt"/>
                <a:ea typeface="+mn-ea"/>
                <a:cs typeface="+mn-cs"/>
              </a:rPr>
              <a:t>Summarize the activity.</a:t>
            </a: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Teacher: </a:t>
            </a:r>
            <a:r>
              <a:rPr lang="en-CA" sz="1200" b="0" kern="1200" dirty="0">
                <a:solidFill>
                  <a:schemeClr val="tx1"/>
                </a:solidFill>
                <a:effectLst/>
                <a:latin typeface="+mn-lt"/>
                <a:ea typeface="+mn-ea"/>
                <a:cs typeface="+mn-cs"/>
              </a:rPr>
              <a:t>Read </a:t>
            </a:r>
            <a:r>
              <a:rPr lang="en-CA" b="0" dirty="0"/>
              <a:t>the </a:t>
            </a:r>
            <a:r>
              <a:rPr lang="en-CA" sz="1200" b="0" kern="1200" dirty="0">
                <a:solidFill>
                  <a:schemeClr val="tx1"/>
                </a:solidFill>
                <a:effectLst/>
                <a:latin typeface="+mn-lt"/>
                <a:ea typeface="+mn-ea"/>
                <a:cs typeface="+mn-cs"/>
              </a:rPr>
              <a:t>slide and discuss student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b="0" i="1" kern="1200" dirty="0">
                <a:solidFill>
                  <a:srgbClr val="FF0000"/>
                </a:solidFill>
                <a:effectLst/>
                <a:highlight>
                  <a:srgbClr val="FFFF00"/>
                </a:highlight>
                <a:latin typeface="+mn-lt"/>
                <a:ea typeface="+mn-ea"/>
                <a:cs typeface="+mn-cs"/>
              </a:rPr>
              <a:t>Students may discuss aiming for two CFG categories at snacks. They may also mention including personal food preferences or sauces and sides (e.g., vegetable dip), which can add enjoyment to eating. If students mention foods outside the three categories, you may wish to refer to How to Talk about Food with Students on page 19 of the Teacher Guide for guidance on talking about all foods in an inclusive way. Have students apply the learning to their life with specific examples (e.g., My favourite snack is an apple. Based on what I learned, I might pair it with cheese or nuts so my snack includes two CFG categories).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b="0" i="1" kern="1200" dirty="0">
              <a:solidFill>
                <a:srgbClr val="FF0000"/>
              </a:solidFill>
              <a:effectLst/>
              <a:highlight>
                <a:srgbClr val="FFFF00"/>
              </a:highligh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b="0" i="1" kern="1200" dirty="0">
                <a:solidFill>
                  <a:srgbClr val="FF0000"/>
                </a:solidFill>
                <a:effectLst/>
                <a:highlight>
                  <a:srgbClr val="FFFF00"/>
                </a:highlight>
                <a:latin typeface="+mn-lt"/>
                <a:ea typeface="+mn-ea"/>
                <a:cs typeface="+mn-cs"/>
              </a:rPr>
              <a:t>Students may discuss aiming for three CFG categories at meals. They may also mention including personal food preferences or sauces and sides (e.g., vegetable dip), which can add enjoyment to eating. If students mention foods outside the three categories, you may wish to refer to How to Talk about Food with Students on page 19 of the Teacher Guide for guidance on talking about all foods in an inclusive way. Have students apply the learning to their life with specific examples (e.g., It’s okay to include a food like a cookie at a meal. I can still include all three CFG categories in the main dish).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b="0" i="1" kern="1200" dirty="0">
              <a:solidFill>
                <a:srgbClr val="FF0000"/>
              </a:solidFill>
              <a:effectLst/>
              <a:highlight>
                <a:srgbClr val="FFFF00"/>
              </a:highligh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b="0" kern="1200" dirty="0">
              <a:solidFill>
                <a:srgbClr val="FF0000"/>
              </a:solidFill>
              <a:effectLst/>
              <a:highlight>
                <a:srgbClr val="FFFF00"/>
              </a:highligh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28</a:t>
            </a:fld>
            <a:endParaRPr lang="en-CA" dirty="0"/>
          </a:p>
        </p:txBody>
      </p:sp>
    </p:spTree>
    <p:extLst>
      <p:ext uri="{BB962C8B-B14F-4D97-AF65-F5344CB8AC3E}">
        <p14:creationId xmlns:p14="http://schemas.microsoft.com/office/powerpoint/2010/main" val="350519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Slide Intent: </a:t>
            </a:r>
            <a:r>
              <a:rPr lang="en-CA" b="0" dirty="0"/>
              <a:t>Highlight the application of </a:t>
            </a:r>
            <a:r>
              <a:rPr lang="en-CA" b="0" i="1" dirty="0"/>
              <a:t>Canada’s Food Guide</a:t>
            </a:r>
            <a:r>
              <a:rPr lang="en-CA" b="0" i="0" dirty="0"/>
              <a:t>.</a:t>
            </a:r>
          </a:p>
          <a:p>
            <a:endParaRPr lang="en-CA" b="0" i="0" dirty="0"/>
          </a:p>
          <a:p>
            <a:r>
              <a:rPr lang="en-CA" b="1" i="0" dirty="0"/>
              <a:t>Teacher: </a:t>
            </a:r>
            <a:r>
              <a:rPr lang="en-CA" b="0" i="0" dirty="0"/>
              <a:t>Here is another example of how to use </a:t>
            </a:r>
            <a:r>
              <a:rPr lang="en-CA" b="0" i="1" dirty="0"/>
              <a:t>Canada’s Food Guide </a:t>
            </a:r>
            <a:r>
              <a:rPr lang="en-CA" b="0" i="0" dirty="0"/>
              <a:t>to create a meal. </a:t>
            </a:r>
          </a:p>
          <a:p>
            <a:endParaRPr lang="en-CA" b="0" i="0" dirty="0"/>
          </a:p>
          <a:p>
            <a:r>
              <a:rPr lang="en-CA" b="0" i="0" dirty="0"/>
              <a:t>Note: The final foods shown are macaroni and cheese with broccoli and a mixed salad. If embedded video does not play, use the following Vimeo link to access the video: https://vimeo.com/465807860/ded57be32f </a:t>
            </a:r>
          </a:p>
          <a:p>
            <a:endParaRPr lang="en-CA" b="0" i="0" dirty="0"/>
          </a:p>
        </p:txBody>
      </p:sp>
      <p:sp>
        <p:nvSpPr>
          <p:cNvPr id="4" name="Slide Number Placeholder 3"/>
          <p:cNvSpPr>
            <a:spLocks noGrp="1"/>
          </p:cNvSpPr>
          <p:nvPr>
            <p:ph type="sldNum" sz="quarter" idx="5"/>
          </p:nvPr>
        </p:nvSpPr>
        <p:spPr/>
        <p:txBody>
          <a:bodyPr/>
          <a:lstStyle/>
          <a:p>
            <a:fld id="{B4745A9F-459A-4A2E-AC98-F82562222865}" type="slidenum">
              <a:rPr lang="en-CA" smtClean="0"/>
              <a:t>3</a:t>
            </a:fld>
            <a:endParaRPr lang="en-CA" dirty="0"/>
          </a:p>
        </p:txBody>
      </p:sp>
    </p:spTree>
    <p:extLst>
      <p:ext uri="{BB962C8B-B14F-4D97-AF65-F5344CB8AC3E}">
        <p14:creationId xmlns:p14="http://schemas.microsoft.com/office/powerpoint/2010/main" val="406481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Slide Intent: </a:t>
            </a:r>
            <a:r>
              <a:rPr lang="en-CA" b="0" dirty="0"/>
              <a:t>Highlight the application of </a:t>
            </a:r>
            <a:r>
              <a:rPr lang="en-CA" b="0" i="1" dirty="0"/>
              <a:t>Canada’s Food Guide</a:t>
            </a:r>
            <a:r>
              <a:rPr lang="en-CA" b="0" i="0" dirty="0"/>
              <a:t>. </a:t>
            </a:r>
            <a:r>
              <a:rPr lang="en-CA" dirty="0"/>
              <a:t>If you do not have an internet connection, show these images instead of the video.</a:t>
            </a:r>
            <a:endParaRPr lang="en-CA" b="0" i="0" dirty="0"/>
          </a:p>
          <a:p>
            <a:endParaRPr lang="en-CA" b="0" i="0" dirty="0"/>
          </a:p>
          <a:p>
            <a:r>
              <a:rPr lang="en-CA" b="1" i="0" dirty="0"/>
              <a:t>Teacher: </a:t>
            </a:r>
            <a:r>
              <a:rPr lang="en-CA" b="0" i="0" dirty="0"/>
              <a:t>Here is another example of how to use </a:t>
            </a:r>
            <a:r>
              <a:rPr lang="en-CA" b="0" i="1" dirty="0"/>
              <a:t>Canada’s Food Guide </a:t>
            </a:r>
            <a:r>
              <a:rPr lang="en-CA" b="0" i="0" dirty="0"/>
              <a:t>to create a meal. </a:t>
            </a:r>
          </a:p>
          <a:p>
            <a:endParaRPr lang="en-CA" b="0" i="0" dirty="0"/>
          </a:p>
          <a:p>
            <a:r>
              <a:rPr lang="en-CA" b="0" i="0" dirty="0"/>
              <a:t>Note: The final foods shown are macaroni and cheese with broccoli and a mixed salad.</a:t>
            </a:r>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4</a:t>
            </a:fld>
            <a:endParaRPr lang="en-CA" dirty="0"/>
          </a:p>
        </p:txBody>
      </p:sp>
    </p:spTree>
    <p:extLst>
      <p:ext uri="{BB962C8B-B14F-4D97-AF65-F5344CB8AC3E}">
        <p14:creationId xmlns:p14="http://schemas.microsoft.com/office/powerpoint/2010/main" val="1139237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a:solidFill>
                  <a:schemeClr val="tx1"/>
                </a:solidFill>
                <a:effectLst/>
                <a:ea typeface="+mn-ea"/>
                <a:cs typeface="+mn-cs"/>
              </a:rPr>
              <a:t>Slide Intent</a:t>
            </a:r>
            <a:r>
              <a:rPr lang="en-CA" sz="1200" kern="1200" dirty="0">
                <a:solidFill>
                  <a:schemeClr val="tx1"/>
                </a:solidFill>
                <a:effectLst/>
                <a:ea typeface="+mn-ea"/>
                <a:cs typeface="+mn-cs"/>
              </a:rPr>
              <a:t>: Introducing </a:t>
            </a:r>
            <a:r>
              <a:rPr lang="en-CA" sz="1200" b="0" i="1" dirty="0"/>
              <a:t>Canada’s Food Guide</a:t>
            </a:r>
            <a:r>
              <a:rPr lang="en-CA" sz="1200" kern="1200" dirty="0">
                <a:solidFill>
                  <a:schemeClr val="tx1"/>
                </a:solidFill>
                <a:effectLst/>
                <a:ea typeface="+mn-ea"/>
                <a:cs typeface="+mn-cs"/>
              </a:rPr>
              <a:t> when planning meals and snacks.</a:t>
            </a:r>
          </a:p>
          <a:p>
            <a:pPr lvl="0"/>
            <a:endParaRPr lang="en-CA" sz="1200" kern="1200" dirty="0">
              <a:solidFill>
                <a:schemeClr val="tx1"/>
              </a:solidFill>
              <a:effectLst/>
              <a:ea typeface="+mn-ea"/>
              <a:cs typeface="+mn-cs"/>
            </a:endParaRPr>
          </a:p>
          <a:p>
            <a:pPr lvl="0"/>
            <a:r>
              <a:rPr lang="en-CA" sz="1200" b="1" kern="1200" dirty="0">
                <a:solidFill>
                  <a:schemeClr val="tx1"/>
                </a:solidFill>
                <a:effectLst/>
                <a:ea typeface="+mn-ea"/>
                <a:cs typeface="+mn-cs"/>
              </a:rPr>
              <a:t>Teacher</a:t>
            </a:r>
            <a:r>
              <a:rPr lang="en-CA" sz="1200" kern="1200" dirty="0">
                <a:solidFill>
                  <a:schemeClr val="tx1"/>
                </a:solidFill>
                <a:effectLst/>
                <a:ea typeface="+mn-ea"/>
                <a:cs typeface="+mn-cs"/>
              </a:rPr>
              <a:t>: Read the slide.</a:t>
            </a:r>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5</a:t>
            </a:fld>
            <a:endParaRPr lang="en-CA" dirty="0"/>
          </a:p>
        </p:txBody>
      </p:sp>
    </p:spTree>
    <p:extLst>
      <p:ext uri="{BB962C8B-B14F-4D97-AF65-F5344CB8AC3E}">
        <p14:creationId xmlns:p14="http://schemas.microsoft.com/office/powerpoint/2010/main" val="73454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a:solidFill>
                  <a:schemeClr val="tx1"/>
                </a:solidFill>
                <a:effectLst/>
                <a:ea typeface="+mn-ea"/>
                <a:cs typeface="+mn-cs"/>
              </a:rPr>
              <a:t>Slide Intent</a:t>
            </a:r>
            <a:r>
              <a:rPr lang="en-CA" sz="1200" kern="1200" dirty="0">
                <a:solidFill>
                  <a:schemeClr val="tx1"/>
                </a:solidFill>
                <a:effectLst/>
                <a:ea typeface="+mn-ea"/>
                <a:cs typeface="+mn-cs"/>
              </a:rPr>
              <a:t>: Introducing the </a:t>
            </a:r>
            <a:r>
              <a:rPr lang="en-CA" sz="1200" b="0" i="1" dirty="0"/>
              <a:t>Canada’s Food Guide</a:t>
            </a:r>
            <a:r>
              <a:rPr lang="en-CA" sz="1200" kern="1200" dirty="0">
                <a:solidFill>
                  <a:schemeClr val="tx1"/>
                </a:solidFill>
                <a:effectLst/>
                <a:ea typeface="+mn-ea"/>
                <a:cs typeface="+mn-cs"/>
              </a:rPr>
              <a:t> Plate.</a:t>
            </a:r>
          </a:p>
          <a:p>
            <a:pPr lvl="0"/>
            <a:endParaRPr lang="en-CA" sz="1200" kern="1200" dirty="0">
              <a:solidFill>
                <a:schemeClr val="tx1"/>
              </a:solidFill>
              <a:effectLst/>
              <a:ea typeface="+mn-ea"/>
              <a:cs typeface="+mn-cs"/>
            </a:endParaRPr>
          </a:p>
          <a:p>
            <a:pPr lvl="0"/>
            <a:r>
              <a:rPr lang="en-CA" sz="1200" b="1" kern="1200" dirty="0">
                <a:solidFill>
                  <a:schemeClr val="tx1"/>
                </a:solidFill>
                <a:effectLst/>
                <a:ea typeface="+mn-ea"/>
                <a:cs typeface="+mn-cs"/>
              </a:rPr>
              <a:t>Teacher</a:t>
            </a:r>
            <a:r>
              <a:rPr lang="en-CA" sz="1200" kern="1200" dirty="0">
                <a:solidFill>
                  <a:schemeClr val="tx1"/>
                </a:solidFill>
                <a:effectLst/>
                <a:ea typeface="+mn-ea"/>
                <a:cs typeface="+mn-cs"/>
              </a:rPr>
              <a:t>: Read the slide. Ask students to name vegetables and fruits, whole grain foods, and protein foods. Some</a:t>
            </a:r>
            <a:r>
              <a:rPr lang="en-CA" sz="1200" strike="noStrike" kern="1200" dirty="0">
                <a:solidFill>
                  <a:schemeClr val="tx1"/>
                </a:solidFill>
                <a:effectLst/>
                <a:ea typeface="+mn-ea"/>
                <a:cs typeface="+mn-cs"/>
              </a:rPr>
              <a:t> possibilities</a:t>
            </a:r>
            <a:r>
              <a:rPr lang="en-CA" sz="1200" kern="1200" dirty="0">
                <a:solidFill>
                  <a:schemeClr val="tx1"/>
                </a:solidFill>
                <a:effectLst/>
                <a:ea typeface="+mn-ea"/>
                <a:cs typeface="+mn-cs"/>
              </a:rPr>
              <a:t>:</a:t>
            </a:r>
          </a:p>
          <a:p>
            <a:pPr fontAlgn="base"/>
            <a:r>
              <a:rPr lang="en-CA" i="1" dirty="0"/>
              <a:t>- Vegetables and fruits: apple, orange, banana, spinach, lettuce, bell pepper, etc.</a:t>
            </a:r>
            <a:endParaRPr lang="en-CA" dirty="0"/>
          </a:p>
          <a:p>
            <a:pPr fontAlgn="base"/>
            <a:r>
              <a:rPr lang="en-CA" i="1" dirty="0"/>
              <a:t>- Whole grain foods: bread, pasta, rice, couscous, oats, etc.</a:t>
            </a:r>
            <a:endParaRPr lang="en-CA" dirty="0"/>
          </a:p>
          <a:p>
            <a:pPr fontAlgn="base"/>
            <a:r>
              <a:rPr lang="en-CA" i="1" dirty="0"/>
              <a:t>- Protein foods: milk, yogurt, cheese; fish, seafood, meat; pulses, nuts, seeds, etc.</a:t>
            </a:r>
            <a:endParaRPr lang="en-CA" dirty="0"/>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6</a:t>
            </a:fld>
            <a:endParaRPr lang="en-CA" dirty="0"/>
          </a:p>
        </p:txBody>
      </p:sp>
    </p:spTree>
    <p:extLst>
      <p:ext uri="{BB962C8B-B14F-4D97-AF65-F5344CB8AC3E}">
        <p14:creationId xmlns:p14="http://schemas.microsoft.com/office/powerpoint/2010/main" val="424556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a:solidFill>
                  <a:schemeClr val="tx1"/>
                </a:solidFill>
                <a:effectLst/>
                <a:ea typeface="+mn-ea"/>
                <a:cs typeface="+mn-cs"/>
              </a:rPr>
              <a:t>Slide Intent</a:t>
            </a:r>
            <a:r>
              <a:rPr lang="en-CA" sz="1200" kern="1200" dirty="0">
                <a:solidFill>
                  <a:schemeClr val="tx1"/>
                </a:solidFill>
                <a:effectLst/>
                <a:ea typeface="+mn-ea"/>
                <a:cs typeface="+mn-cs"/>
              </a:rPr>
              <a:t>: Discuss foods from</a:t>
            </a:r>
            <a:r>
              <a:rPr lang="en-CA" sz="1200" kern="1200" baseline="0" dirty="0">
                <a:solidFill>
                  <a:schemeClr val="tx1"/>
                </a:solidFill>
                <a:effectLst/>
                <a:ea typeface="+mn-ea"/>
                <a:cs typeface="+mn-cs"/>
              </a:rPr>
              <a:t> outside </a:t>
            </a:r>
            <a:r>
              <a:rPr lang="en-CA" sz="1200" kern="1200" dirty="0">
                <a:solidFill>
                  <a:schemeClr val="tx1"/>
                </a:solidFill>
                <a:effectLst/>
                <a:ea typeface="+mn-ea"/>
                <a:cs typeface="+mn-cs"/>
              </a:rPr>
              <a:t>the </a:t>
            </a:r>
            <a:r>
              <a:rPr lang="en-CA" sz="1200" b="0" i="1" dirty="0"/>
              <a:t>Canada’s Food Guide</a:t>
            </a:r>
            <a:r>
              <a:rPr lang="en-CA" sz="1200" kern="1200" dirty="0">
                <a:solidFill>
                  <a:schemeClr val="tx1"/>
                </a:solidFill>
                <a:effectLst/>
                <a:ea typeface="+mn-ea"/>
                <a:cs typeface="+mn-cs"/>
              </a:rPr>
              <a:t> Plate.</a:t>
            </a:r>
          </a:p>
          <a:p>
            <a:pPr lvl="0"/>
            <a:endParaRPr lang="en-CA"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ea typeface="+mn-ea"/>
                <a:cs typeface="+mn-cs"/>
              </a:rPr>
              <a:t>Teacher</a:t>
            </a:r>
            <a:r>
              <a:rPr lang="en-CA" sz="1200" kern="1200" dirty="0">
                <a:solidFill>
                  <a:schemeClr val="tx1"/>
                </a:solidFill>
                <a:effectLst/>
                <a:ea typeface="+mn-ea"/>
                <a:cs typeface="+mn-cs"/>
              </a:rPr>
              <a:t>: You will notice that the </a:t>
            </a:r>
            <a:r>
              <a:rPr lang="en-CA" sz="1200" b="0" i="1" dirty="0"/>
              <a:t>Canada’s Food Guide</a:t>
            </a:r>
            <a:r>
              <a:rPr lang="en-CA" sz="1200" kern="1200" dirty="0">
                <a:solidFill>
                  <a:schemeClr val="tx1"/>
                </a:solidFill>
                <a:effectLst/>
                <a:ea typeface="+mn-ea"/>
                <a:cs typeface="+mn-cs"/>
              </a:rPr>
              <a:t> Plate does not include all foods we eat. For example, foods such as spices, chocolate, and dips aren’t found on the Plate but they do play an important role in eating. They often make our meals and snacks taste better and provide satisfaction and enjoyment.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ea typeface="+mn-ea"/>
                <a:cs typeface="+mn-cs"/>
              </a:rPr>
              <a:t>Note: You can help students feel relaxed and supported by talking about all foods in an inclusive way. Talk about food without using labels such as “healthy” versus “unhealthy” or “good foods” versus “bad foods.” Read more about this approach in the Teacher Guide under How to Talk about Food with Students, p. </a:t>
            </a:r>
            <a:r>
              <a:rPr lang="en-CA" sz="1200" kern="1200" dirty="0">
                <a:solidFill>
                  <a:schemeClr val="tx1"/>
                </a:solidFill>
                <a:effectLst/>
                <a:highlight>
                  <a:srgbClr val="FFFF00"/>
                </a:highlight>
                <a:ea typeface="+mn-ea"/>
                <a:cs typeface="+mn-cs"/>
              </a:rPr>
              <a:t>19.</a:t>
            </a:r>
            <a:endParaRPr lang="en-CA" dirty="0">
              <a:solidFill>
                <a:srgbClr val="C00000"/>
              </a:solidFill>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7</a:t>
            </a:fld>
            <a:endParaRPr lang="en-CA" dirty="0"/>
          </a:p>
        </p:txBody>
      </p:sp>
    </p:spTree>
    <p:extLst>
      <p:ext uri="{BB962C8B-B14F-4D97-AF65-F5344CB8AC3E}">
        <p14:creationId xmlns:p14="http://schemas.microsoft.com/office/powerpoint/2010/main" val="2787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a:solidFill>
                  <a:schemeClr val="tx1"/>
                </a:solidFill>
                <a:effectLst/>
                <a:ea typeface="+mn-ea"/>
                <a:cs typeface="+mn-cs"/>
              </a:rPr>
              <a:t>Slide Intent</a:t>
            </a:r>
            <a:r>
              <a:rPr lang="en-CA" sz="1200" kern="1200" dirty="0">
                <a:solidFill>
                  <a:schemeClr val="tx1"/>
                </a:solidFill>
                <a:effectLst/>
                <a:ea typeface="+mn-ea"/>
                <a:cs typeface="+mn-cs"/>
              </a:rPr>
              <a:t>: How to plan meals.</a:t>
            </a:r>
          </a:p>
          <a:p>
            <a:pPr lvl="0"/>
            <a:endParaRPr lang="en-CA"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ea typeface="+mn-ea"/>
                <a:cs typeface="+mn-cs"/>
              </a:rPr>
              <a:t>Teacher</a:t>
            </a:r>
            <a:r>
              <a:rPr lang="en-CA" sz="1200" kern="1200" dirty="0">
                <a:solidFill>
                  <a:schemeClr val="tx1"/>
                </a:solidFill>
                <a:effectLst/>
                <a:ea typeface="+mn-ea"/>
                <a:cs typeface="+mn-cs"/>
              </a:rPr>
              <a:t>: Read the slide. </a:t>
            </a:r>
            <a:r>
              <a:rPr lang="en-CA" sz="900" kern="1200" dirty="0">
                <a:solidFill>
                  <a:schemeClr val="tx1"/>
                </a:solidFill>
                <a:effectLst/>
                <a:ea typeface="+mn-ea"/>
                <a:cs typeface="+mn-cs"/>
              </a:rPr>
              <a:t>This meal includes roasted cauliflower (vegetable), whole grain naan (whole grain food), and chana masala (chickpeas, a protein food).</a:t>
            </a:r>
            <a:endParaRPr lang="en-CA" dirty="0"/>
          </a:p>
          <a:p>
            <a:pPr lvl="0"/>
            <a:endParaRPr lang="en-CA" sz="1200" kern="1200" dirty="0">
              <a:solidFill>
                <a:schemeClr val="tx1"/>
              </a:solidFill>
              <a:effectLst/>
              <a:ea typeface="+mn-ea"/>
              <a:cs typeface="+mn-cs"/>
            </a:endParaRPr>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8</a:t>
            </a:fld>
            <a:endParaRPr lang="en-CA" dirty="0"/>
          </a:p>
        </p:txBody>
      </p:sp>
    </p:spTree>
    <p:extLst>
      <p:ext uri="{BB962C8B-B14F-4D97-AF65-F5344CB8AC3E}">
        <p14:creationId xmlns:p14="http://schemas.microsoft.com/office/powerpoint/2010/main" val="2560802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a:solidFill>
                  <a:schemeClr val="tx1"/>
                </a:solidFill>
                <a:effectLst/>
                <a:ea typeface="+mn-ea"/>
                <a:cs typeface="+mn-cs"/>
              </a:rPr>
              <a:t>Slide Intent</a:t>
            </a:r>
            <a:r>
              <a:rPr lang="en-CA" sz="1200" kern="1200" dirty="0">
                <a:solidFill>
                  <a:schemeClr val="tx1"/>
                </a:solidFill>
                <a:effectLst/>
                <a:ea typeface="+mn-ea"/>
                <a:cs typeface="+mn-cs"/>
              </a:rPr>
              <a:t>: How to plan snacks.</a:t>
            </a:r>
          </a:p>
          <a:p>
            <a:pPr lvl="0"/>
            <a:endParaRPr lang="en-CA"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ea typeface="+mn-ea"/>
                <a:cs typeface="+mn-cs"/>
              </a:rPr>
              <a:t>Teacher</a:t>
            </a:r>
            <a:r>
              <a:rPr lang="en-CA" sz="1200" kern="1200" dirty="0">
                <a:solidFill>
                  <a:schemeClr val="tx1"/>
                </a:solidFill>
                <a:effectLst/>
                <a:ea typeface="+mn-ea"/>
                <a:cs typeface="+mn-cs"/>
              </a:rPr>
              <a:t>: Read the slide. </a:t>
            </a:r>
            <a:r>
              <a:rPr lang="en-CA" sz="900" kern="1200" dirty="0">
                <a:solidFill>
                  <a:schemeClr val="tx1"/>
                </a:solidFill>
                <a:effectLst/>
                <a:ea typeface="+mn-ea"/>
                <a:cs typeface="+mn-cs"/>
              </a:rPr>
              <a:t>This snack includes grapes (fruit) and nuts (protein food).</a:t>
            </a:r>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9</a:t>
            </a:fld>
            <a:endParaRPr lang="en-CA" dirty="0"/>
          </a:p>
        </p:txBody>
      </p:sp>
    </p:spTree>
    <p:extLst>
      <p:ext uri="{BB962C8B-B14F-4D97-AF65-F5344CB8AC3E}">
        <p14:creationId xmlns:p14="http://schemas.microsoft.com/office/powerpoint/2010/main" val="3810306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4B6AA61-C0E1-4878-B9A0-5A92E4371A61}" type="datetimeFigureOut">
              <a:rPr lang="en-CA" smtClean="0"/>
              <a:t>2022-01-18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151596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6AA61-C0E1-4878-B9A0-5A92E4371A61}" type="datetimeFigureOut">
              <a:rPr lang="en-CA" smtClean="0"/>
              <a:t>2022-01-18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205606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6AA61-C0E1-4878-B9A0-5A92E4371A61}" type="datetimeFigureOut">
              <a:rPr lang="en-CA" smtClean="0"/>
              <a:t>2022-01-18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54506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6AA61-C0E1-4878-B9A0-5A92E4371A61}" type="datetimeFigureOut">
              <a:rPr lang="en-CA" smtClean="0"/>
              <a:t>2022-01-18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319012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6AA61-C0E1-4878-B9A0-5A92E4371A61}" type="datetimeFigureOut">
              <a:rPr lang="en-CA" smtClean="0"/>
              <a:t>2022-01-18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27451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B6AA61-C0E1-4878-B9A0-5A92E4371A61}" type="datetimeFigureOut">
              <a:rPr lang="en-CA" smtClean="0"/>
              <a:t>2022-01-18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1638249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B6AA61-C0E1-4878-B9A0-5A92E4371A61}" type="datetimeFigureOut">
              <a:rPr lang="en-CA" smtClean="0"/>
              <a:t>2022-01-18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123134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B6AA61-C0E1-4878-B9A0-5A92E4371A61}" type="datetimeFigureOut">
              <a:rPr lang="en-CA" smtClean="0"/>
              <a:t>2022-01-18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11556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AA61-C0E1-4878-B9A0-5A92E4371A61}" type="datetimeFigureOut">
              <a:rPr lang="en-CA" smtClean="0"/>
              <a:t>2022-01-18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330010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4B6AA61-C0E1-4878-B9A0-5A92E4371A61}" type="datetimeFigureOut">
              <a:rPr lang="en-CA" smtClean="0"/>
              <a:t>2022-01-18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88765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4B6AA61-C0E1-4878-B9A0-5A92E4371A61}" type="datetimeFigureOut">
              <a:rPr lang="en-CA" smtClean="0"/>
              <a:t>2022-01-18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FFD2B54-30F1-40FC-92ED-7BFD3A562B66}" type="slidenum">
              <a:rPr lang="en-CA" smtClean="0"/>
              <a:t>‹#›</a:t>
            </a:fld>
            <a:endParaRPr lang="en-CA" dirty="0"/>
          </a:p>
        </p:txBody>
      </p:sp>
    </p:spTree>
    <p:extLst>
      <p:ext uri="{BB962C8B-B14F-4D97-AF65-F5344CB8AC3E}">
        <p14:creationId xmlns:p14="http://schemas.microsoft.com/office/powerpoint/2010/main" val="87108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4B6AA61-C0E1-4878-B9A0-5A92E4371A61}" type="datetimeFigureOut">
              <a:rPr lang="en-CA" smtClean="0"/>
              <a:pPr/>
              <a:t>2022-01-18</a:t>
            </a:fld>
            <a:endParaRPr lang="en-CA"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FD2B54-30F1-40FC-92ED-7BFD3A562B66}" type="slidenum">
              <a:rPr lang="en-CA" smtClean="0"/>
              <a:pPr/>
              <a:t>‹#›</a:t>
            </a:fld>
            <a:endParaRPr lang="en-CA" dirty="0"/>
          </a:p>
        </p:txBody>
      </p:sp>
    </p:spTree>
    <p:extLst>
      <p:ext uri="{BB962C8B-B14F-4D97-AF65-F5344CB8AC3E}">
        <p14:creationId xmlns:p14="http://schemas.microsoft.com/office/powerpoint/2010/main" val="3871276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tiff"/><Relationship Id="rId4" Type="http://schemas.openxmlformats.org/officeDocument/2006/relationships/image" Target="../media/image6.tiff"/></Relationships>
</file>

<file path=ppt/slides/_rels/slide2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tiff"/><Relationship Id="rId4" Type="http://schemas.openxmlformats.org/officeDocument/2006/relationships/image" Target="../media/image6.tiff"/></Relationships>
</file>

<file path=ppt/slides/_rels/slide2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tiff"/><Relationship Id="rId4" Type="http://schemas.openxmlformats.org/officeDocument/2006/relationships/image" Target="../media/image6.tiff"/></Relationships>
</file>

<file path=ppt/slides/_rels/slide2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tiff"/><Relationship Id="rId4" Type="http://schemas.openxmlformats.org/officeDocument/2006/relationships/image" Target="../media/image6.tiff"/></Relationships>
</file>

<file path=ppt/slides/_rels/slide2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image" Target="../media/image6.tiff"/></Relationships>
</file>

<file path=ppt/slides/_rels/slide2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tiff"/><Relationship Id="rId4" Type="http://schemas.openxmlformats.org/officeDocument/2006/relationships/image" Target="../media/image6.tiff"/></Relationships>
</file>

<file path=ppt/slides/_rels/slide2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tiff"/><Relationship Id="rId4" Type="http://schemas.openxmlformats.org/officeDocument/2006/relationships/image" Target="../media/image6.tiff"/></Relationships>
</file>

<file path=ppt/slides/_rels/slide2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tiff"/><Relationship Id="rId4" Type="http://schemas.openxmlformats.org/officeDocument/2006/relationships/image" Target="../media/image6.tiff"/></Relationships>
</file>

<file path=ppt/slides/_rels/slide2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player.vimeo.com/video/465807860?app_id=122963" TargetMode="External"/><Relationship Id="rId5" Type="http://schemas.openxmlformats.org/officeDocument/2006/relationships/image" Target="../media/image6.tif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998926-FEC0-1143-A6BC-23C8CA45A8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00" y="2286000"/>
            <a:ext cx="9131300" cy="2857500"/>
          </a:xfrm>
          <a:prstGeom prst="rect">
            <a:avLst/>
          </a:prstGeom>
        </p:spPr>
      </p:pic>
      <p:sp>
        <p:nvSpPr>
          <p:cNvPr id="2" name="Title 1">
            <a:extLst>
              <a:ext uri="{FF2B5EF4-FFF2-40B4-BE49-F238E27FC236}">
                <a16:creationId xmlns:a16="http://schemas.microsoft.com/office/drawing/2014/main" id="{231D929E-869F-4F07-A04E-3ECDCDBCCBD8}"/>
              </a:ext>
            </a:extLst>
          </p:cNvPr>
          <p:cNvSpPr>
            <a:spLocks noGrp="1"/>
          </p:cNvSpPr>
          <p:nvPr>
            <p:ph type="ctrTitle"/>
          </p:nvPr>
        </p:nvSpPr>
        <p:spPr>
          <a:xfrm>
            <a:off x="528145" y="291628"/>
            <a:ext cx="4256690" cy="409938"/>
          </a:xfrm>
        </p:spPr>
        <p:txBody>
          <a:bodyPr>
            <a:noAutofit/>
          </a:bodyPr>
          <a:lstStyle/>
          <a:p>
            <a:pPr algn="l"/>
            <a:br>
              <a:rPr lang="en-CA" sz="2100" dirty="0">
                <a:latin typeface="Georgia" panose="02040502050405020303" pitchFamily="18" charset="0"/>
              </a:rPr>
            </a:br>
            <a:br>
              <a:rPr lang="en-CA" sz="2100" dirty="0">
                <a:latin typeface="Georgia" panose="02040502050405020303" pitchFamily="18" charset="0"/>
              </a:rPr>
            </a:br>
            <a:r>
              <a:rPr lang="en-CA" sz="2100" dirty="0">
                <a:latin typeface="Georgia" panose="02040502050405020303" pitchFamily="18" charset="0"/>
              </a:rPr>
              <a:t>Food for Me</a:t>
            </a:r>
          </a:p>
        </p:txBody>
      </p:sp>
      <p:sp>
        <p:nvSpPr>
          <p:cNvPr id="3" name="Subtitle 2">
            <a:extLst>
              <a:ext uri="{FF2B5EF4-FFF2-40B4-BE49-F238E27FC236}">
                <a16:creationId xmlns:a16="http://schemas.microsoft.com/office/drawing/2014/main" id="{AAD371E8-D7FB-439B-96CE-0582BB8585BE}"/>
              </a:ext>
            </a:extLst>
          </p:cNvPr>
          <p:cNvSpPr>
            <a:spLocks noGrp="1"/>
          </p:cNvSpPr>
          <p:nvPr>
            <p:ph type="subTitle" idx="1"/>
          </p:nvPr>
        </p:nvSpPr>
        <p:spPr>
          <a:xfrm>
            <a:off x="528145" y="851340"/>
            <a:ext cx="8844456" cy="1848236"/>
          </a:xfrm>
        </p:spPr>
        <p:txBody>
          <a:bodyPr vert="horz" lIns="91440" tIns="45720" rIns="91440" bIns="45720" rtlCol="0" anchor="t">
            <a:normAutofit/>
          </a:bodyPr>
          <a:lstStyle/>
          <a:p>
            <a:pPr algn="l">
              <a:lnSpc>
                <a:spcPct val="100000"/>
              </a:lnSpc>
              <a:spcBef>
                <a:spcPts val="300"/>
              </a:spcBef>
            </a:pPr>
            <a:r>
              <a:rPr lang="en-CA" sz="3300" dirty="0">
                <a:solidFill>
                  <a:srgbClr val="00A3DB"/>
                </a:solidFill>
                <a:latin typeface="Impact"/>
              </a:rPr>
              <a:t>LESSON 1</a:t>
            </a:r>
            <a:endParaRPr lang="en-CA" sz="3300" dirty="0">
              <a:solidFill>
                <a:srgbClr val="00A3DB"/>
              </a:solidFill>
              <a:latin typeface="Impact" panose="020B0806030902050204" pitchFamily="34" charset="0"/>
            </a:endParaRPr>
          </a:p>
          <a:p>
            <a:pPr algn="l">
              <a:lnSpc>
                <a:spcPct val="100000"/>
              </a:lnSpc>
              <a:spcBef>
                <a:spcPts val="300"/>
              </a:spcBef>
            </a:pPr>
            <a:r>
              <a:rPr lang="en-CA" sz="3300" dirty="0">
                <a:solidFill>
                  <a:srgbClr val="00A3DB"/>
                </a:solidFill>
                <a:latin typeface="Impact" panose="020B0806030902050204" pitchFamily="34" charset="0"/>
              </a:rPr>
              <a:t>THE BUILDING BLOCKS OF MEALS AND SNACKS</a:t>
            </a:r>
          </a:p>
        </p:txBody>
      </p:sp>
      <p:pic>
        <p:nvPicPr>
          <p:cNvPr id="6" name="Picture 5">
            <a:extLst>
              <a:ext uri="{FF2B5EF4-FFF2-40B4-BE49-F238E27FC236}">
                <a16:creationId xmlns:a16="http://schemas.microsoft.com/office/drawing/2014/main" id="{A8F93A67-2940-3D47-8B3E-23245D71E1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7382" y="4412641"/>
            <a:ext cx="2390775" cy="447675"/>
          </a:xfrm>
          <a:prstGeom prst="rect">
            <a:avLst/>
          </a:prstGeom>
        </p:spPr>
      </p:pic>
      <p:pic>
        <p:nvPicPr>
          <p:cNvPr id="5" name="Picture 4">
            <a:extLst>
              <a:ext uri="{FF2B5EF4-FFF2-40B4-BE49-F238E27FC236}">
                <a16:creationId xmlns:a16="http://schemas.microsoft.com/office/drawing/2014/main" id="{055C123A-AB50-7844-8928-CDAA50095A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5211" y="-3336"/>
            <a:ext cx="2692400" cy="1054100"/>
          </a:xfrm>
          <a:prstGeom prst="rect">
            <a:avLst/>
          </a:prstGeom>
        </p:spPr>
      </p:pic>
    </p:spTree>
    <p:extLst>
      <p:ext uri="{BB962C8B-B14F-4D97-AF65-F5344CB8AC3E}">
        <p14:creationId xmlns:p14="http://schemas.microsoft.com/office/powerpoint/2010/main" val="280380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B2FD-D0BF-45C3-A0ED-126003798367}"/>
              </a:ext>
            </a:extLst>
          </p:cNvPr>
          <p:cNvSpPr>
            <a:spLocks noGrp="1"/>
          </p:cNvSpPr>
          <p:nvPr>
            <p:ph type="title"/>
          </p:nvPr>
        </p:nvSpPr>
        <p:spPr>
          <a:xfrm>
            <a:off x="628650" y="819151"/>
            <a:ext cx="7886700" cy="994172"/>
          </a:xfrm>
        </p:spPr>
        <p:txBody>
          <a:bodyPr>
            <a:normAutofit/>
          </a:bodyPr>
          <a:lstStyle/>
          <a:p>
            <a:pPr>
              <a:lnSpc>
                <a:spcPct val="100000"/>
              </a:lnSpc>
            </a:pPr>
            <a:r>
              <a:rPr lang="en-CA" sz="2400" dirty="0">
                <a:solidFill>
                  <a:srgbClr val="00A3DB"/>
                </a:solidFill>
                <a:latin typeface="Impact" panose="020B0806030902050204" pitchFamily="34" charset="0"/>
              </a:rPr>
              <a:t>KEEP IN MIND… </a:t>
            </a:r>
          </a:p>
        </p:txBody>
      </p:sp>
      <p:sp>
        <p:nvSpPr>
          <p:cNvPr id="3" name="Content Placeholder 2">
            <a:extLst>
              <a:ext uri="{FF2B5EF4-FFF2-40B4-BE49-F238E27FC236}">
                <a16:creationId xmlns:a16="http://schemas.microsoft.com/office/drawing/2014/main" id="{05AD4A57-0446-4BCD-93AD-70A3EBCB9218}"/>
              </a:ext>
            </a:extLst>
          </p:cNvPr>
          <p:cNvSpPr>
            <a:spLocks noGrp="1"/>
          </p:cNvSpPr>
          <p:nvPr>
            <p:ph idx="1"/>
          </p:nvPr>
        </p:nvSpPr>
        <p:spPr>
          <a:xfrm>
            <a:off x="628650" y="1638301"/>
            <a:ext cx="7886700" cy="3263504"/>
          </a:xfrm>
        </p:spPr>
        <p:txBody>
          <a:bodyPr/>
          <a:lstStyle/>
          <a:p>
            <a:pPr>
              <a:lnSpc>
                <a:spcPct val="100000"/>
              </a:lnSpc>
            </a:pPr>
            <a:r>
              <a:rPr lang="en-CA" sz="1800" dirty="0">
                <a:latin typeface="Georgia" panose="02040502050405020303" pitchFamily="18" charset="0"/>
              </a:rPr>
              <a:t>What matters most is how and what you eat </a:t>
            </a:r>
            <a:r>
              <a:rPr lang="en-CA" sz="1800" b="1" dirty="0">
                <a:latin typeface="Georgia" panose="02040502050405020303" pitchFamily="18" charset="0"/>
              </a:rPr>
              <a:t>over time</a:t>
            </a:r>
            <a:r>
              <a:rPr lang="en-CA" sz="1800" dirty="0">
                <a:latin typeface="Georgia" panose="02040502050405020303" pitchFamily="18" charset="0"/>
              </a:rPr>
              <a:t>,</a:t>
            </a:r>
            <a:r>
              <a:rPr lang="en-CA" sz="1800" b="1" i="1" dirty="0">
                <a:latin typeface="Georgia" panose="02040502050405020303" pitchFamily="18" charset="0"/>
              </a:rPr>
              <a:t> </a:t>
            </a:r>
            <a:r>
              <a:rPr lang="en-CA" sz="1800" dirty="0">
                <a:latin typeface="Georgia" panose="02040502050405020303" pitchFamily="18" charset="0"/>
              </a:rPr>
              <a:t>and how that makes you feel, rather than following a precise meal or snack structure every single day.</a:t>
            </a:r>
          </a:p>
          <a:p>
            <a:endParaRPr lang="en-CA" dirty="0">
              <a:latin typeface="Georgia" panose="02040502050405020303" pitchFamily="18" charset="0"/>
            </a:endParaRPr>
          </a:p>
        </p:txBody>
      </p:sp>
      <p:pic>
        <p:nvPicPr>
          <p:cNvPr id="5" name="Picture 4">
            <a:extLst>
              <a:ext uri="{FF2B5EF4-FFF2-40B4-BE49-F238E27FC236}">
                <a16:creationId xmlns:a16="http://schemas.microsoft.com/office/drawing/2014/main" id="{A371A3F3-63CE-8E4B-8FFC-A52E8F1A7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348510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631C9A-B592-544D-B907-223299079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5143500"/>
          </a:xfrm>
          <a:prstGeom prst="rect">
            <a:avLst/>
          </a:prstGeom>
        </p:spPr>
      </p:pic>
      <p:sp>
        <p:nvSpPr>
          <p:cNvPr id="2" name="Title 1">
            <a:extLst>
              <a:ext uri="{FF2B5EF4-FFF2-40B4-BE49-F238E27FC236}">
                <a16:creationId xmlns:a16="http://schemas.microsoft.com/office/drawing/2014/main" id="{F8162FEE-7EDC-4FF3-A7FC-AD0AAF22C7EC}"/>
              </a:ext>
            </a:extLst>
          </p:cNvPr>
          <p:cNvSpPr>
            <a:spLocks noGrp="1"/>
          </p:cNvSpPr>
          <p:nvPr>
            <p:ph type="ctrTitle"/>
          </p:nvPr>
        </p:nvSpPr>
        <p:spPr/>
        <p:txBody>
          <a:bodyPr>
            <a:normAutofit/>
          </a:bodyPr>
          <a:lstStyle/>
          <a:p>
            <a:pPr algn="l">
              <a:lnSpc>
                <a:spcPct val="100000"/>
              </a:lnSpc>
            </a:pPr>
            <a:r>
              <a:rPr lang="en-CA" sz="3300" dirty="0">
                <a:solidFill>
                  <a:srgbClr val="00A3DB"/>
                </a:solidFill>
                <a:latin typeface="Impact" panose="020B0806030902050204" pitchFamily="34" charset="0"/>
              </a:rPr>
              <a:t>ACTIVITY: </a:t>
            </a:r>
            <a:br>
              <a:rPr lang="en-CA" sz="3300" dirty="0">
                <a:solidFill>
                  <a:srgbClr val="00A3DB"/>
                </a:solidFill>
                <a:latin typeface="Impact" panose="020B0806030902050204" pitchFamily="34" charset="0"/>
              </a:rPr>
            </a:br>
            <a:r>
              <a:rPr lang="en-CA" sz="3300" dirty="0">
                <a:solidFill>
                  <a:srgbClr val="00A3DB"/>
                </a:solidFill>
                <a:latin typeface="Impact" panose="020B0806030902050204" pitchFamily="34" charset="0"/>
              </a:rPr>
              <a:t>BUILD-YOUR-OWN MEALS AND SNACKS</a:t>
            </a:r>
          </a:p>
        </p:txBody>
      </p:sp>
    </p:spTree>
    <p:extLst>
      <p:ext uri="{BB962C8B-B14F-4D97-AF65-F5344CB8AC3E}">
        <p14:creationId xmlns:p14="http://schemas.microsoft.com/office/powerpoint/2010/main" val="24835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DA75-8470-4B22-8B39-F469944F5B64}"/>
              </a:ext>
            </a:extLst>
          </p:cNvPr>
          <p:cNvSpPr>
            <a:spLocks noGrp="1"/>
          </p:cNvSpPr>
          <p:nvPr>
            <p:ph type="title"/>
          </p:nvPr>
        </p:nvSpPr>
        <p:spPr>
          <a:xfrm>
            <a:off x="628650" y="1338067"/>
            <a:ext cx="7886700" cy="821630"/>
          </a:xfrm>
        </p:spPr>
        <p:txBody>
          <a:bodyPr>
            <a:noAutofit/>
          </a:bodyPr>
          <a:lstStyle/>
          <a:p>
            <a:pPr>
              <a:lnSpc>
                <a:spcPct val="100000"/>
              </a:lnSpc>
            </a:pPr>
            <a:r>
              <a:rPr lang="en-CA" sz="2400" dirty="0">
                <a:solidFill>
                  <a:srgbClr val="00A3DB"/>
                </a:solidFill>
                <a:latin typeface="Impact" panose="020B0806030902050204" pitchFamily="34" charset="0"/>
              </a:rPr>
              <a:t>SNACK 1: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Cheese slices</a:t>
            </a:r>
          </a:p>
        </p:txBody>
      </p:sp>
      <p:pic>
        <p:nvPicPr>
          <p:cNvPr id="5" name="Picture 4">
            <a:extLst>
              <a:ext uri="{FF2B5EF4-FFF2-40B4-BE49-F238E27FC236}">
                <a16:creationId xmlns:a16="http://schemas.microsoft.com/office/drawing/2014/main" id="{3E0325C5-231B-CC4B-98CF-ADE4B5322D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7" name="Picture 6">
            <a:extLst>
              <a:ext uri="{FF2B5EF4-FFF2-40B4-BE49-F238E27FC236}">
                <a16:creationId xmlns:a16="http://schemas.microsoft.com/office/drawing/2014/main" id="{F991837A-2BE4-5444-915F-83FAF1D624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5" y="1225332"/>
            <a:ext cx="4391025" cy="3181350"/>
          </a:xfrm>
          <a:prstGeom prst="rect">
            <a:avLst/>
          </a:prstGeom>
        </p:spPr>
      </p:pic>
    </p:spTree>
    <p:extLst>
      <p:ext uri="{BB962C8B-B14F-4D97-AF65-F5344CB8AC3E}">
        <p14:creationId xmlns:p14="http://schemas.microsoft.com/office/powerpoint/2010/main" val="16638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8036-593C-4429-9908-6CF1A4811DED}"/>
              </a:ext>
            </a:extLst>
          </p:cNvPr>
          <p:cNvSpPr>
            <a:spLocks noGrp="1"/>
          </p:cNvSpPr>
          <p:nvPr>
            <p:ph type="title"/>
          </p:nvPr>
        </p:nvSpPr>
        <p:spPr>
          <a:xfrm>
            <a:off x="628650" y="1259316"/>
            <a:ext cx="7886700" cy="994172"/>
          </a:xfrm>
        </p:spPr>
        <p:txBody>
          <a:bodyPr anchor="t">
            <a:normAutofit/>
          </a:bodyPr>
          <a:lstStyle/>
          <a:p>
            <a:pPr>
              <a:lnSpc>
                <a:spcPct val="100000"/>
              </a:lnSpc>
            </a:pPr>
            <a:r>
              <a:rPr lang="en-CA" sz="2400" dirty="0">
                <a:solidFill>
                  <a:srgbClr val="00A3DB"/>
                </a:solidFill>
                <a:latin typeface="Impact" panose="020B0806030902050204" pitchFamily="34" charset="0"/>
              </a:rPr>
              <a:t>SNACK 2: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Vegetables with hummus</a:t>
            </a:r>
          </a:p>
        </p:txBody>
      </p:sp>
      <p:pic>
        <p:nvPicPr>
          <p:cNvPr id="5" name="Picture 4">
            <a:extLst>
              <a:ext uri="{FF2B5EF4-FFF2-40B4-BE49-F238E27FC236}">
                <a16:creationId xmlns:a16="http://schemas.microsoft.com/office/drawing/2014/main" id="{9A9075C9-5CD8-244E-9745-8F8ED01D31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038780B5-D02F-C44D-B665-0BC23086CB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7" y="1213638"/>
            <a:ext cx="4391024" cy="3181349"/>
          </a:xfrm>
          <a:prstGeom prst="rect">
            <a:avLst/>
          </a:prstGeom>
        </p:spPr>
      </p:pic>
    </p:spTree>
    <p:extLst>
      <p:ext uri="{BB962C8B-B14F-4D97-AF65-F5344CB8AC3E}">
        <p14:creationId xmlns:p14="http://schemas.microsoft.com/office/powerpoint/2010/main" val="293448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DA7B-F385-4A2A-BD61-F82870957147}"/>
              </a:ext>
            </a:extLst>
          </p:cNvPr>
          <p:cNvSpPr>
            <a:spLocks noGrp="1"/>
          </p:cNvSpPr>
          <p:nvPr>
            <p:ph type="title"/>
          </p:nvPr>
        </p:nvSpPr>
        <p:spPr>
          <a:xfrm>
            <a:off x="628650" y="1225334"/>
            <a:ext cx="7886700" cy="1819524"/>
          </a:xfrm>
        </p:spPr>
        <p:txBody>
          <a:bodyPr anchor="t">
            <a:normAutofit/>
          </a:bodyPr>
          <a:lstStyle/>
          <a:p>
            <a:pPr>
              <a:lnSpc>
                <a:spcPct val="100000"/>
              </a:lnSpc>
            </a:pPr>
            <a:r>
              <a:rPr lang="en-CA" sz="2400" dirty="0">
                <a:solidFill>
                  <a:srgbClr val="00A3DB"/>
                </a:solidFill>
                <a:latin typeface="Impact" panose="020B0806030902050204" pitchFamily="34" charset="0"/>
              </a:rPr>
              <a:t>BREAKFAST 1: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Cereal with milk and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a banana</a:t>
            </a:r>
          </a:p>
        </p:txBody>
      </p:sp>
      <p:pic>
        <p:nvPicPr>
          <p:cNvPr id="5" name="Picture 4">
            <a:extLst>
              <a:ext uri="{FF2B5EF4-FFF2-40B4-BE49-F238E27FC236}">
                <a16:creationId xmlns:a16="http://schemas.microsoft.com/office/drawing/2014/main" id="{27B4789E-E1AF-744E-BF86-AE3E4966E6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6DB2A761-079C-344B-8BA8-59248A0B29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6" y="1226888"/>
            <a:ext cx="4388878" cy="3179794"/>
          </a:xfrm>
          <a:prstGeom prst="rect">
            <a:avLst/>
          </a:prstGeom>
        </p:spPr>
      </p:pic>
    </p:spTree>
    <p:extLst>
      <p:ext uri="{BB962C8B-B14F-4D97-AF65-F5344CB8AC3E}">
        <p14:creationId xmlns:p14="http://schemas.microsoft.com/office/powerpoint/2010/main" val="424108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F8AF6-01F3-48E5-A1CF-AD2D186E693B}"/>
              </a:ext>
            </a:extLst>
          </p:cNvPr>
          <p:cNvSpPr>
            <a:spLocks noGrp="1"/>
          </p:cNvSpPr>
          <p:nvPr>
            <p:ph type="title"/>
          </p:nvPr>
        </p:nvSpPr>
        <p:spPr>
          <a:xfrm>
            <a:off x="628650" y="1225331"/>
            <a:ext cx="7886700" cy="1762965"/>
          </a:xfrm>
        </p:spPr>
        <p:txBody>
          <a:bodyPr anchor="t">
            <a:normAutofit/>
          </a:bodyPr>
          <a:lstStyle/>
          <a:p>
            <a:pPr>
              <a:lnSpc>
                <a:spcPct val="100000"/>
              </a:lnSpc>
            </a:pPr>
            <a:r>
              <a:rPr lang="en-CA" sz="2400" dirty="0">
                <a:solidFill>
                  <a:srgbClr val="00A3DB"/>
                </a:solidFill>
                <a:latin typeface="Impact" panose="020B0806030902050204" pitchFamily="34" charset="0"/>
              </a:rPr>
              <a:t>BREAKFAST 2: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Smoothie (milk, yogurt,</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and mixed berries)</a:t>
            </a:r>
          </a:p>
        </p:txBody>
      </p:sp>
      <p:pic>
        <p:nvPicPr>
          <p:cNvPr id="5" name="Picture 4">
            <a:extLst>
              <a:ext uri="{FF2B5EF4-FFF2-40B4-BE49-F238E27FC236}">
                <a16:creationId xmlns:a16="http://schemas.microsoft.com/office/drawing/2014/main" id="{42E39E90-B90B-3246-BCAF-DECBE568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75BB3C5D-ECA1-2B47-A4F6-39A7292247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4" y="1225330"/>
            <a:ext cx="4391026" cy="3181351"/>
          </a:xfrm>
          <a:prstGeom prst="rect">
            <a:avLst/>
          </a:prstGeom>
        </p:spPr>
      </p:pic>
    </p:spTree>
    <p:extLst>
      <p:ext uri="{BB962C8B-B14F-4D97-AF65-F5344CB8AC3E}">
        <p14:creationId xmlns:p14="http://schemas.microsoft.com/office/powerpoint/2010/main" val="252139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AE5C-E826-440D-88C0-0AD2B5A097ED}"/>
              </a:ext>
            </a:extLst>
          </p:cNvPr>
          <p:cNvSpPr>
            <a:spLocks noGrp="1"/>
          </p:cNvSpPr>
          <p:nvPr>
            <p:ph type="title"/>
          </p:nvPr>
        </p:nvSpPr>
        <p:spPr>
          <a:xfrm>
            <a:off x="628651" y="1229377"/>
            <a:ext cx="2593670" cy="2248814"/>
          </a:xfrm>
        </p:spPr>
        <p:txBody>
          <a:bodyPr anchor="t">
            <a:normAutofit/>
          </a:bodyPr>
          <a:lstStyle/>
          <a:p>
            <a:pPr>
              <a:lnSpc>
                <a:spcPct val="100000"/>
              </a:lnSpc>
            </a:pPr>
            <a:r>
              <a:rPr lang="en-CA" sz="2400" dirty="0">
                <a:solidFill>
                  <a:srgbClr val="00A3DB"/>
                </a:solidFill>
                <a:latin typeface="Impact" panose="020B0806030902050204" pitchFamily="34" charset="0"/>
              </a:rPr>
              <a:t>LUNCH 1: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Vegetable stir-fry, brown rice, and a glass of water</a:t>
            </a:r>
          </a:p>
        </p:txBody>
      </p:sp>
      <p:pic>
        <p:nvPicPr>
          <p:cNvPr id="5" name="Picture 4">
            <a:extLst>
              <a:ext uri="{FF2B5EF4-FFF2-40B4-BE49-F238E27FC236}">
                <a16:creationId xmlns:a16="http://schemas.microsoft.com/office/drawing/2014/main" id="{736E2562-63B7-5E48-8CA3-9C79ECDF4F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7" name="Picture 6">
            <a:extLst>
              <a:ext uri="{FF2B5EF4-FFF2-40B4-BE49-F238E27FC236}">
                <a16:creationId xmlns:a16="http://schemas.microsoft.com/office/drawing/2014/main" id="{6AAD2688-B851-164D-8AC9-D30C2D76A3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3" y="1225330"/>
            <a:ext cx="4391026" cy="3181351"/>
          </a:xfrm>
          <a:prstGeom prst="rect">
            <a:avLst/>
          </a:prstGeom>
        </p:spPr>
      </p:pic>
    </p:spTree>
    <p:extLst>
      <p:ext uri="{BB962C8B-B14F-4D97-AF65-F5344CB8AC3E}">
        <p14:creationId xmlns:p14="http://schemas.microsoft.com/office/powerpoint/2010/main" val="2745121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FB0B-4B59-434D-A898-338F4DCD4DF6}"/>
              </a:ext>
            </a:extLst>
          </p:cNvPr>
          <p:cNvSpPr>
            <a:spLocks noGrp="1"/>
          </p:cNvSpPr>
          <p:nvPr>
            <p:ph type="title"/>
          </p:nvPr>
        </p:nvSpPr>
        <p:spPr>
          <a:xfrm>
            <a:off x="628651" y="1225334"/>
            <a:ext cx="2772167" cy="2844713"/>
          </a:xfrm>
        </p:spPr>
        <p:txBody>
          <a:bodyPr anchor="t">
            <a:normAutofit/>
          </a:bodyPr>
          <a:lstStyle/>
          <a:p>
            <a:pPr>
              <a:lnSpc>
                <a:spcPct val="100000"/>
              </a:lnSpc>
            </a:pPr>
            <a:r>
              <a:rPr lang="en-CA" sz="2400" dirty="0">
                <a:solidFill>
                  <a:srgbClr val="00A3DB"/>
                </a:solidFill>
                <a:latin typeface="Impact" panose="020B0806030902050204" pitchFamily="34" charset="0"/>
              </a:rPr>
              <a:t>LUNCH 2: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Falafel pita with vegetables and tzatziki, an apple, and a glass of water</a:t>
            </a:r>
          </a:p>
        </p:txBody>
      </p:sp>
      <p:pic>
        <p:nvPicPr>
          <p:cNvPr id="5" name="Picture 4">
            <a:extLst>
              <a:ext uri="{FF2B5EF4-FFF2-40B4-BE49-F238E27FC236}">
                <a16:creationId xmlns:a16="http://schemas.microsoft.com/office/drawing/2014/main" id="{A3366BF7-9796-4945-BFBA-55A564FBF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447C6D2E-EB97-0143-939B-82B69F1B56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3" y="1225332"/>
            <a:ext cx="4391025" cy="3181350"/>
          </a:xfrm>
          <a:prstGeom prst="rect">
            <a:avLst/>
          </a:prstGeom>
        </p:spPr>
      </p:pic>
    </p:spTree>
    <p:extLst>
      <p:ext uri="{BB962C8B-B14F-4D97-AF65-F5344CB8AC3E}">
        <p14:creationId xmlns:p14="http://schemas.microsoft.com/office/powerpoint/2010/main" val="370419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54EC-053B-45A9-994E-AD0EB9374E58}"/>
              </a:ext>
            </a:extLst>
          </p:cNvPr>
          <p:cNvSpPr>
            <a:spLocks noGrp="1"/>
          </p:cNvSpPr>
          <p:nvPr>
            <p:ph type="title"/>
          </p:nvPr>
        </p:nvSpPr>
        <p:spPr>
          <a:xfrm>
            <a:off x="628651" y="1229378"/>
            <a:ext cx="3138553" cy="2493071"/>
          </a:xfrm>
        </p:spPr>
        <p:txBody>
          <a:bodyPr anchor="t">
            <a:normAutofit/>
          </a:bodyPr>
          <a:lstStyle/>
          <a:p>
            <a:pPr>
              <a:lnSpc>
                <a:spcPct val="100000"/>
              </a:lnSpc>
            </a:pPr>
            <a:r>
              <a:rPr lang="en-CA" sz="2400" dirty="0">
                <a:solidFill>
                  <a:srgbClr val="00A3DB"/>
                </a:solidFill>
                <a:latin typeface="Impact" panose="020B0806030902050204" pitchFamily="34" charset="0"/>
              </a:rPr>
              <a:t>SUPPER 1: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Pita pizza with chicken and cheese, and a glass of water</a:t>
            </a:r>
          </a:p>
        </p:txBody>
      </p:sp>
      <p:pic>
        <p:nvPicPr>
          <p:cNvPr id="5" name="Picture 4">
            <a:extLst>
              <a:ext uri="{FF2B5EF4-FFF2-40B4-BE49-F238E27FC236}">
                <a16:creationId xmlns:a16="http://schemas.microsoft.com/office/drawing/2014/main" id="{62AA0DB6-1468-7146-B7C7-D61E933254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7" name="Picture 6">
            <a:extLst>
              <a:ext uri="{FF2B5EF4-FFF2-40B4-BE49-F238E27FC236}">
                <a16:creationId xmlns:a16="http://schemas.microsoft.com/office/drawing/2014/main" id="{0858121E-9799-6F4E-8C9E-353080B217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3" y="1225330"/>
            <a:ext cx="4391026" cy="3181351"/>
          </a:xfrm>
          <a:prstGeom prst="rect">
            <a:avLst/>
          </a:prstGeom>
        </p:spPr>
      </p:pic>
    </p:spTree>
    <p:extLst>
      <p:ext uri="{BB962C8B-B14F-4D97-AF65-F5344CB8AC3E}">
        <p14:creationId xmlns:p14="http://schemas.microsoft.com/office/powerpoint/2010/main" val="1975566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1FB6-320D-4ADB-968D-23241343AEFB}"/>
              </a:ext>
            </a:extLst>
          </p:cNvPr>
          <p:cNvSpPr>
            <a:spLocks noGrp="1"/>
          </p:cNvSpPr>
          <p:nvPr>
            <p:ph type="title"/>
          </p:nvPr>
        </p:nvSpPr>
        <p:spPr>
          <a:xfrm>
            <a:off x="628650" y="1225332"/>
            <a:ext cx="3007030" cy="2770197"/>
          </a:xfrm>
        </p:spPr>
        <p:txBody>
          <a:bodyPr anchor="t">
            <a:normAutofit/>
          </a:bodyPr>
          <a:lstStyle/>
          <a:p>
            <a:pPr>
              <a:lnSpc>
                <a:spcPct val="100000"/>
              </a:lnSpc>
            </a:pPr>
            <a:r>
              <a:rPr lang="en-CA" sz="2400" dirty="0">
                <a:solidFill>
                  <a:srgbClr val="00A3DB"/>
                </a:solidFill>
                <a:latin typeface="Impact" panose="020B0806030902050204" pitchFamily="34" charset="0"/>
              </a:rPr>
              <a:t>SUPPER 2: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Baked fish; whole grain couscous; cooked squash, beans, and corn; a cookie; and a glass of milk</a:t>
            </a:r>
          </a:p>
        </p:txBody>
      </p:sp>
      <p:pic>
        <p:nvPicPr>
          <p:cNvPr id="5" name="Picture 4">
            <a:extLst>
              <a:ext uri="{FF2B5EF4-FFF2-40B4-BE49-F238E27FC236}">
                <a16:creationId xmlns:a16="http://schemas.microsoft.com/office/drawing/2014/main" id="{5F94BC53-4BC4-BE42-A9B3-5142F81AA8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0A262577-0843-104D-B41B-D28838CE9D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4" y="1225330"/>
            <a:ext cx="4391026" cy="3181351"/>
          </a:xfrm>
          <a:prstGeom prst="rect">
            <a:avLst/>
          </a:prstGeom>
        </p:spPr>
      </p:pic>
    </p:spTree>
    <p:extLst>
      <p:ext uri="{BB962C8B-B14F-4D97-AF65-F5344CB8AC3E}">
        <p14:creationId xmlns:p14="http://schemas.microsoft.com/office/powerpoint/2010/main" val="15556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7AE7D8-4F23-EB49-995E-7B0C3ED844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5143500"/>
          </a:xfrm>
          <a:prstGeom prst="rect">
            <a:avLst/>
          </a:prstGeom>
        </p:spPr>
      </p:pic>
      <p:sp>
        <p:nvSpPr>
          <p:cNvPr id="2" name="Title 1">
            <a:extLst>
              <a:ext uri="{FF2B5EF4-FFF2-40B4-BE49-F238E27FC236}">
                <a16:creationId xmlns:a16="http://schemas.microsoft.com/office/drawing/2014/main" id="{E08B736D-7BBC-49C8-8EF2-4C200AE4C199}"/>
              </a:ext>
            </a:extLst>
          </p:cNvPr>
          <p:cNvSpPr>
            <a:spLocks noGrp="1"/>
          </p:cNvSpPr>
          <p:nvPr>
            <p:ph type="title"/>
          </p:nvPr>
        </p:nvSpPr>
        <p:spPr>
          <a:xfrm>
            <a:off x="1121855" y="1259575"/>
            <a:ext cx="7886700" cy="994172"/>
          </a:xfrm>
        </p:spPr>
        <p:txBody>
          <a:bodyPr>
            <a:normAutofit/>
          </a:bodyPr>
          <a:lstStyle/>
          <a:p>
            <a:r>
              <a:rPr lang="en-CA" sz="4400" dirty="0">
                <a:solidFill>
                  <a:srgbClr val="00A3DB"/>
                </a:solidFill>
                <a:latin typeface="Impact" panose="020B0806030902050204" pitchFamily="34" charset="0"/>
              </a:rPr>
              <a:t>KEY QUESTION</a:t>
            </a:r>
            <a:endParaRPr lang="en-CA" sz="4400" dirty="0"/>
          </a:p>
        </p:txBody>
      </p:sp>
      <p:sp>
        <p:nvSpPr>
          <p:cNvPr id="3" name="Content Placeholder 2">
            <a:extLst>
              <a:ext uri="{FF2B5EF4-FFF2-40B4-BE49-F238E27FC236}">
                <a16:creationId xmlns:a16="http://schemas.microsoft.com/office/drawing/2014/main" id="{EC047050-2F68-4238-9A55-D7134971625E}"/>
              </a:ext>
            </a:extLst>
          </p:cNvPr>
          <p:cNvSpPr>
            <a:spLocks noGrp="1"/>
          </p:cNvSpPr>
          <p:nvPr>
            <p:ph idx="1"/>
          </p:nvPr>
        </p:nvSpPr>
        <p:spPr>
          <a:xfrm>
            <a:off x="1121855" y="2253748"/>
            <a:ext cx="7886700" cy="3263504"/>
          </a:xfrm>
        </p:spPr>
        <p:txBody>
          <a:bodyPr>
            <a:normAutofit/>
          </a:bodyPr>
          <a:lstStyle/>
          <a:p>
            <a:pPr marL="0" indent="0">
              <a:lnSpc>
                <a:spcPct val="100000"/>
              </a:lnSpc>
              <a:buNone/>
            </a:pPr>
            <a:r>
              <a:rPr lang="en-CA" sz="2400" dirty="0">
                <a:latin typeface="Georgia" panose="02040502050405020303" pitchFamily="18" charset="0"/>
              </a:rPr>
              <a:t>How can you use </a:t>
            </a:r>
            <a:r>
              <a:rPr lang="en-CA" sz="2400" i="1" dirty="0">
                <a:latin typeface="Georgia" panose="02040502050405020303" pitchFamily="18" charset="0"/>
              </a:rPr>
              <a:t>Canada’s Food Guide </a:t>
            </a:r>
            <a:r>
              <a:rPr lang="en-CA" sz="2400" dirty="0">
                <a:latin typeface="Georgia" panose="02040502050405020303" pitchFamily="18" charset="0"/>
              </a:rPr>
              <a:t>to plan </a:t>
            </a:r>
            <a:br>
              <a:rPr lang="en-CA" sz="2400" dirty="0">
                <a:latin typeface="Georgia" panose="02040502050405020303" pitchFamily="18" charset="0"/>
              </a:rPr>
            </a:br>
            <a:r>
              <a:rPr lang="en-CA" sz="2400" dirty="0">
                <a:latin typeface="Georgia" panose="02040502050405020303" pitchFamily="18" charset="0"/>
              </a:rPr>
              <a:t>and create enjoyable meals and snacks?</a:t>
            </a:r>
          </a:p>
        </p:txBody>
      </p:sp>
    </p:spTree>
    <p:extLst>
      <p:ext uri="{BB962C8B-B14F-4D97-AF65-F5344CB8AC3E}">
        <p14:creationId xmlns:p14="http://schemas.microsoft.com/office/powerpoint/2010/main" val="160585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87D027-AAE8-1140-8209-414B803A29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83DA75-8470-4B22-8B39-F469944F5B64}"/>
              </a:ext>
            </a:extLst>
          </p:cNvPr>
          <p:cNvSpPr>
            <a:spLocks noGrp="1"/>
          </p:cNvSpPr>
          <p:nvPr>
            <p:ph type="title"/>
          </p:nvPr>
        </p:nvSpPr>
        <p:spPr>
          <a:xfrm>
            <a:off x="628650" y="1196922"/>
            <a:ext cx="7886700" cy="994172"/>
          </a:xfrm>
        </p:spPr>
        <p:txBody>
          <a:bodyPr anchor="t">
            <a:normAutofit/>
          </a:bodyPr>
          <a:lstStyle/>
          <a:p>
            <a:pPr>
              <a:lnSpc>
                <a:spcPct val="100000"/>
              </a:lnSpc>
            </a:pPr>
            <a:r>
              <a:rPr lang="en-CA" sz="2400" dirty="0">
                <a:solidFill>
                  <a:srgbClr val="00A3DB"/>
                </a:solidFill>
                <a:latin typeface="Impact" panose="020B0806030902050204" pitchFamily="34" charset="0"/>
              </a:rPr>
              <a:t>ANSWER KEY: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Cheese slices</a:t>
            </a:r>
          </a:p>
        </p:txBody>
      </p:sp>
      <p:pic>
        <p:nvPicPr>
          <p:cNvPr id="8" name="Picture 7">
            <a:extLst>
              <a:ext uri="{FF2B5EF4-FFF2-40B4-BE49-F238E27FC236}">
                <a16:creationId xmlns:a16="http://schemas.microsoft.com/office/drawing/2014/main" id="{FB988EF5-3DAD-C44E-9F19-EB27548BB6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5" name="Picture 4">
            <a:extLst>
              <a:ext uri="{FF2B5EF4-FFF2-40B4-BE49-F238E27FC236}">
                <a16:creationId xmlns:a16="http://schemas.microsoft.com/office/drawing/2014/main" id="{51E17147-405A-DB4C-A607-00650D7EF4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3596" y="548544"/>
            <a:ext cx="5838055" cy="4254453"/>
          </a:xfrm>
          <a:prstGeom prst="rect">
            <a:avLst/>
          </a:prstGeom>
        </p:spPr>
      </p:pic>
    </p:spTree>
    <p:extLst>
      <p:ext uri="{BB962C8B-B14F-4D97-AF65-F5344CB8AC3E}">
        <p14:creationId xmlns:p14="http://schemas.microsoft.com/office/powerpoint/2010/main" val="4053146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9EEE0-8EA1-A443-BA3E-36F598B075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B03D8036-593C-4429-9908-6CF1A4811DED}"/>
              </a:ext>
            </a:extLst>
          </p:cNvPr>
          <p:cNvSpPr>
            <a:spLocks noGrp="1"/>
          </p:cNvSpPr>
          <p:nvPr>
            <p:ph type="title"/>
          </p:nvPr>
        </p:nvSpPr>
        <p:spPr>
          <a:xfrm>
            <a:off x="628650" y="1204914"/>
            <a:ext cx="7886700" cy="994172"/>
          </a:xfrm>
        </p:spPr>
        <p:txBody>
          <a:bodyPr anchor="t">
            <a:normAutofit/>
          </a:bodyPr>
          <a:lstStyle/>
          <a:p>
            <a:pPr>
              <a:lnSpc>
                <a:spcPct val="100000"/>
              </a:lnSpc>
            </a:pPr>
            <a:r>
              <a:rPr lang="en-CA" sz="2400" dirty="0">
                <a:solidFill>
                  <a:srgbClr val="00A3DB"/>
                </a:solidFill>
                <a:latin typeface="Impact" panose="020B0806030902050204" pitchFamily="34" charset="0"/>
              </a:rPr>
              <a:t>ANSWER KEY: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Vegetables with hummus</a:t>
            </a:r>
          </a:p>
        </p:txBody>
      </p:sp>
      <p:pic>
        <p:nvPicPr>
          <p:cNvPr id="6" name="Picture 5">
            <a:extLst>
              <a:ext uri="{FF2B5EF4-FFF2-40B4-BE49-F238E27FC236}">
                <a16:creationId xmlns:a16="http://schemas.microsoft.com/office/drawing/2014/main" id="{A241C81C-F031-7B4B-90F3-8C9DA82C75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3" name="Picture 2">
            <a:extLst>
              <a:ext uri="{FF2B5EF4-FFF2-40B4-BE49-F238E27FC236}">
                <a16:creationId xmlns:a16="http://schemas.microsoft.com/office/drawing/2014/main" id="{B5B2ED13-217D-3A4A-B79D-EE9F14245E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15768" y="585216"/>
            <a:ext cx="5915659" cy="4292881"/>
          </a:xfrm>
          <a:prstGeom prst="rect">
            <a:avLst/>
          </a:prstGeom>
        </p:spPr>
      </p:pic>
    </p:spTree>
    <p:extLst>
      <p:ext uri="{BB962C8B-B14F-4D97-AF65-F5344CB8AC3E}">
        <p14:creationId xmlns:p14="http://schemas.microsoft.com/office/powerpoint/2010/main" val="2879954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271B0A-6210-1844-8190-D00BD00183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7F6CDA7B-F385-4A2A-BD61-F82870957147}"/>
              </a:ext>
            </a:extLst>
          </p:cNvPr>
          <p:cNvSpPr>
            <a:spLocks noGrp="1"/>
          </p:cNvSpPr>
          <p:nvPr>
            <p:ph type="title"/>
          </p:nvPr>
        </p:nvSpPr>
        <p:spPr>
          <a:xfrm>
            <a:off x="350874" y="1204914"/>
            <a:ext cx="3012365" cy="3296074"/>
          </a:xfrm>
        </p:spPr>
        <p:txBody>
          <a:bodyPr anchor="t">
            <a:normAutofit/>
          </a:bodyPr>
          <a:lstStyle/>
          <a:p>
            <a:pPr>
              <a:lnSpc>
                <a:spcPct val="100000"/>
              </a:lnSpc>
            </a:pPr>
            <a:r>
              <a:rPr lang="en-CA" sz="2400" dirty="0">
                <a:solidFill>
                  <a:srgbClr val="00A3DB"/>
                </a:solidFill>
                <a:latin typeface="Impact" panose="020B0806030902050204" pitchFamily="34" charset="0"/>
              </a:rPr>
              <a:t>ANSWER KEY: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Cereal with milk and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a banana</a:t>
            </a:r>
          </a:p>
        </p:txBody>
      </p:sp>
      <p:pic>
        <p:nvPicPr>
          <p:cNvPr id="6" name="Picture 5">
            <a:extLst>
              <a:ext uri="{FF2B5EF4-FFF2-40B4-BE49-F238E27FC236}">
                <a16:creationId xmlns:a16="http://schemas.microsoft.com/office/drawing/2014/main" id="{E22CB1DE-6B4E-644C-94ED-EBCFFA5C75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3" name="Picture 2">
            <a:extLst>
              <a:ext uri="{FF2B5EF4-FFF2-40B4-BE49-F238E27FC236}">
                <a16:creationId xmlns:a16="http://schemas.microsoft.com/office/drawing/2014/main" id="{DE0D613F-A9ED-B142-A9AD-AF7C73D1FF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96312" y="508070"/>
            <a:ext cx="6107684" cy="4432230"/>
          </a:xfrm>
          <a:prstGeom prst="rect">
            <a:avLst/>
          </a:prstGeom>
        </p:spPr>
      </p:pic>
    </p:spTree>
    <p:extLst>
      <p:ext uri="{BB962C8B-B14F-4D97-AF65-F5344CB8AC3E}">
        <p14:creationId xmlns:p14="http://schemas.microsoft.com/office/powerpoint/2010/main" val="1161686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7E4829-EA55-0740-9047-241DE588D6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BA4F8AF6-01F3-48E5-A1CF-AD2D186E693B}"/>
              </a:ext>
            </a:extLst>
          </p:cNvPr>
          <p:cNvSpPr>
            <a:spLocks noGrp="1"/>
          </p:cNvSpPr>
          <p:nvPr>
            <p:ph type="title"/>
          </p:nvPr>
        </p:nvSpPr>
        <p:spPr>
          <a:xfrm>
            <a:off x="354331" y="1204914"/>
            <a:ext cx="2706405" cy="1979830"/>
          </a:xfrm>
        </p:spPr>
        <p:txBody>
          <a:bodyPr anchor="t">
            <a:normAutofit/>
          </a:bodyPr>
          <a:lstStyle/>
          <a:p>
            <a:pPr>
              <a:lnSpc>
                <a:spcPct val="100000"/>
              </a:lnSpc>
            </a:pPr>
            <a:r>
              <a:rPr lang="en-CA" sz="2400" dirty="0">
                <a:solidFill>
                  <a:srgbClr val="00A3DB"/>
                </a:solidFill>
                <a:latin typeface="Impact" panose="020B0806030902050204" pitchFamily="34" charset="0"/>
              </a:rPr>
              <a:t>ANSWER KEY: Smoothie (milk, yogurt, and mixed berries)</a:t>
            </a:r>
          </a:p>
        </p:txBody>
      </p:sp>
      <p:pic>
        <p:nvPicPr>
          <p:cNvPr id="6" name="Picture 5">
            <a:extLst>
              <a:ext uri="{FF2B5EF4-FFF2-40B4-BE49-F238E27FC236}">
                <a16:creationId xmlns:a16="http://schemas.microsoft.com/office/drawing/2014/main" id="{E581F679-3E38-DE4E-AE28-87D7C984DF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7" name="Picture 6">
            <a:extLst>
              <a:ext uri="{FF2B5EF4-FFF2-40B4-BE49-F238E27FC236}">
                <a16:creationId xmlns:a16="http://schemas.microsoft.com/office/drawing/2014/main" id="{17C03E4C-3DFD-864C-B4FA-9B64E6531D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69405" y="711049"/>
            <a:ext cx="5462783" cy="4229251"/>
          </a:xfrm>
          <a:prstGeom prst="rect">
            <a:avLst/>
          </a:prstGeom>
        </p:spPr>
      </p:pic>
    </p:spTree>
    <p:extLst>
      <p:ext uri="{BB962C8B-B14F-4D97-AF65-F5344CB8AC3E}">
        <p14:creationId xmlns:p14="http://schemas.microsoft.com/office/powerpoint/2010/main" val="38098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39FBB3-A3C3-1349-948B-F80A4FF5A7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44000" cy="5143500"/>
          </a:xfrm>
          <a:prstGeom prst="rect">
            <a:avLst/>
          </a:prstGeom>
        </p:spPr>
      </p:pic>
      <p:sp>
        <p:nvSpPr>
          <p:cNvPr id="2" name="Title 1">
            <a:extLst>
              <a:ext uri="{FF2B5EF4-FFF2-40B4-BE49-F238E27FC236}">
                <a16:creationId xmlns:a16="http://schemas.microsoft.com/office/drawing/2014/main" id="{C300AE5C-E826-440D-88C0-0AD2B5A097ED}"/>
              </a:ext>
            </a:extLst>
          </p:cNvPr>
          <p:cNvSpPr>
            <a:spLocks noGrp="1"/>
          </p:cNvSpPr>
          <p:nvPr>
            <p:ph type="title"/>
          </p:nvPr>
        </p:nvSpPr>
        <p:spPr>
          <a:xfrm>
            <a:off x="628651" y="1204913"/>
            <a:ext cx="2828534" cy="1669811"/>
          </a:xfrm>
        </p:spPr>
        <p:txBody>
          <a:bodyPr anchor="t">
            <a:normAutofit/>
          </a:bodyPr>
          <a:lstStyle/>
          <a:p>
            <a:pPr>
              <a:lnSpc>
                <a:spcPct val="100000"/>
              </a:lnSpc>
            </a:pPr>
            <a:r>
              <a:rPr lang="en-CA" sz="2400" dirty="0">
                <a:solidFill>
                  <a:srgbClr val="00A3DB"/>
                </a:solidFill>
                <a:latin typeface="Impact" panose="020B0806030902050204" pitchFamily="34" charset="0"/>
              </a:rPr>
              <a:t>ANSWER KEY: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Vegetable stir-fry, brown rice, and a glass of water</a:t>
            </a:r>
          </a:p>
        </p:txBody>
      </p:sp>
      <p:pic>
        <p:nvPicPr>
          <p:cNvPr id="6" name="Picture 5">
            <a:extLst>
              <a:ext uri="{FF2B5EF4-FFF2-40B4-BE49-F238E27FC236}">
                <a16:creationId xmlns:a16="http://schemas.microsoft.com/office/drawing/2014/main" id="{69444D54-8CD5-FF49-B05E-8DC873E66C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7" name="Picture 6">
            <a:extLst>
              <a:ext uri="{FF2B5EF4-FFF2-40B4-BE49-F238E27FC236}">
                <a16:creationId xmlns:a16="http://schemas.microsoft.com/office/drawing/2014/main" id="{E596B744-827A-2A4A-8C30-87C2552991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69404" y="711049"/>
            <a:ext cx="5462784" cy="4229252"/>
          </a:xfrm>
          <a:prstGeom prst="rect">
            <a:avLst/>
          </a:prstGeom>
        </p:spPr>
      </p:pic>
    </p:spTree>
    <p:extLst>
      <p:ext uri="{BB962C8B-B14F-4D97-AF65-F5344CB8AC3E}">
        <p14:creationId xmlns:p14="http://schemas.microsoft.com/office/powerpoint/2010/main" val="2628322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9EFBB-10D0-EE4A-BF37-AFD5135E09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B07FB0B-4B59-434D-A898-338F4DCD4DF6}"/>
              </a:ext>
            </a:extLst>
          </p:cNvPr>
          <p:cNvSpPr>
            <a:spLocks noGrp="1"/>
          </p:cNvSpPr>
          <p:nvPr>
            <p:ph type="title"/>
          </p:nvPr>
        </p:nvSpPr>
        <p:spPr>
          <a:xfrm>
            <a:off x="628651" y="1204912"/>
            <a:ext cx="2407157" cy="2571559"/>
          </a:xfrm>
        </p:spPr>
        <p:txBody>
          <a:bodyPr anchor="t">
            <a:normAutofit fontScale="90000"/>
          </a:bodyPr>
          <a:lstStyle/>
          <a:p>
            <a:pPr>
              <a:lnSpc>
                <a:spcPct val="100000"/>
              </a:lnSpc>
            </a:pPr>
            <a:r>
              <a:rPr lang="en-CA" sz="2400" dirty="0">
                <a:solidFill>
                  <a:srgbClr val="00A3DB"/>
                </a:solidFill>
                <a:latin typeface="Impact" panose="020B0806030902050204" pitchFamily="34" charset="0"/>
              </a:rPr>
              <a:t>ANSWER KEY: </a:t>
            </a:r>
            <a:br>
              <a:rPr lang="en-CA" sz="2400" dirty="0">
                <a:solidFill>
                  <a:srgbClr val="00A3DB"/>
                </a:solidFill>
                <a:latin typeface="Impact" panose="020B0806030902050204" pitchFamily="34" charset="0"/>
              </a:rPr>
            </a:br>
            <a:r>
              <a:rPr lang="en-CA" sz="2800" dirty="0">
                <a:solidFill>
                  <a:srgbClr val="00A3DB"/>
                </a:solidFill>
                <a:latin typeface="Impact" panose="020B0806030902050204" pitchFamily="34" charset="0"/>
              </a:rPr>
              <a:t>Falafel pita with vegetables and tzatziki, an apple, and a glass of water</a:t>
            </a:r>
            <a:endParaRPr lang="en-CA" sz="2400" dirty="0">
              <a:solidFill>
                <a:srgbClr val="00A3DB"/>
              </a:solidFill>
              <a:latin typeface="Impact" panose="020B0806030902050204" pitchFamily="34" charset="0"/>
            </a:endParaRPr>
          </a:p>
        </p:txBody>
      </p:sp>
      <p:pic>
        <p:nvPicPr>
          <p:cNvPr id="9" name="Picture 8">
            <a:extLst>
              <a:ext uri="{FF2B5EF4-FFF2-40B4-BE49-F238E27FC236}">
                <a16:creationId xmlns:a16="http://schemas.microsoft.com/office/drawing/2014/main" id="{2F79543B-F5C6-0F42-A2F0-630A66C776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3" name="Picture 2">
            <a:extLst>
              <a:ext uri="{FF2B5EF4-FFF2-40B4-BE49-F238E27FC236}">
                <a16:creationId xmlns:a16="http://schemas.microsoft.com/office/drawing/2014/main" id="{8E186060-9588-3943-8589-20F188F645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25318" y="621792"/>
            <a:ext cx="5568669" cy="4309364"/>
          </a:xfrm>
          <a:prstGeom prst="rect">
            <a:avLst/>
          </a:prstGeom>
        </p:spPr>
      </p:pic>
    </p:spTree>
    <p:extLst>
      <p:ext uri="{BB962C8B-B14F-4D97-AF65-F5344CB8AC3E}">
        <p14:creationId xmlns:p14="http://schemas.microsoft.com/office/powerpoint/2010/main" val="146851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F46A9D-1DA1-6B44-B791-BD7C611368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9D5854EC-053B-45A9-994E-AD0EB9374E58}"/>
              </a:ext>
            </a:extLst>
          </p:cNvPr>
          <p:cNvSpPr>
            <a:spLocks noGrp="1"/>
          </p:cNvSpPr>
          <p:nvPr>
            <p:ph type="title"/>
          </p:nvPr>
        </p:nvSpPr>
        <p:spPr>
          <a:xfrm>
            <a:off x="628651" y="1204914"/>
            <a:ext cx="3251287" cy="2422384"/>
          </a:xfrm>
        </p:spPr>
        <p:txBody>
          <a:bodyPr anchor="t">
            <a:normAutofit/>
          </a:bodyPr>
          <a:lstStyle/>
          <a:p>
            <a:pPr>
              <a:lnSpc>
                <a:spcPct val="100000"/>
              </a:lnSpc>
            </a:pPr>
            <a:r>
              <a:rPr lang="en-CA" sz="2400" dirty="0">
                <a:solidFill>
                  <a:srgbClr val="00A3DB"/>
                </a:solidFill>
                <a:latin typeface="Impact" panose="020B0806030902050204" pitchFamily="34" charset="0"/>
              </a:rPr>
              <a:t>ANSWER KEY: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Pita pizza with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chicken and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cheese, and a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glass of water</a:t>
            </a:r>
          </a:p>
        </p:txBody>
      </p:sp>
      <p:pic>
        <p:nvPicPr>
          <p:cNvPr id="9" name="Picture 8">
            <a:extLst>
              <a:ext uri="{FF2B5EF4-FFF2-40B4-BE49-F238E27FC236}">
                <a16:creationId xmlns:a16="http://schemas.microsoft.com/office/drawing/2014/main" id="{2621739F-8CB6-D343-A826-3FCA441E57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9879EA60-E100-594D-A192-936D424049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25317" y="621792"/>
            <a:ext cx="5568670" cy="4311228"/>
          </a:xfrm>
          <a:prstGeom prst="rect">
            <a:avLst/>
          </a:prstGeom>
        </p:spPr>
      </p:pic>
    </p:spTree>
    <p:extLst>
      <p:ext uri="{BB962C8B-B14F-4D97-AF65-F5344CB8AC3E}">
        <p14:creationId xmlns:p14="http://schemas.microsoft.com/office/powerpoint/2010/main" val="412791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A16D3B-BED1-3E4F-B5E2-7ACC09FC16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4B091FB6-320D-4ADB-968D-23241343AEFB}"/>
              </a:ext>
            </a:extLst>
          </p:cNvPr>
          <p:cNvSpPr>
            <a:spLocks noGrp="1"/>
          </p:cNvSpPr>
          <p:nvPr>
            <p:ph type="title"/>
          </p:nvPr>
        </p:nvSpPr>
        <p:spPr>
          <a:xfrm>
            <a:off x="354905" y="1003743"/>
            <a:ext cx="4281677" cy="2899949"/>
          </a:xfrm>
        </p:spPr>
        <p:txBody>
          <a:bodyPr anchor="t">
            <a:normAutofit/>
          </a:bodyPr>
          <a:lstStyle/>
          <a:p>
            <a:pPr>
              <a:lnSpc>
                <a:spcPct val="100000"/>
              </a:lnSpc>
            </a:pPr>
            <a:r>
              <a:rPr lang="en-CA" sz="2400" dirty="0">
                <a:solidFill>
                  <a:srgbClr val="00A3DB"/>
                </a:solidFill>
                <a:latin typeface="Impact" panose="020B0806030902050204" pitchFamily="34" charset="0"/>
              </a:rPr>
              <a:t>ANSWER KEY: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Baked fish; whole grain couscous; cooked squash, beans, and corn; a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cookie; and a glass </a:t>
            </a:r>
            <a:br>
              <a:rPr lang="en-CA" sz="2400" dirty="0">
                <a:solidFill>
                  <a:srgbClr val="00A3DB"/>
                </a:solidFill>
                <a:latin typeface="Impact" panose="020B0806030902050204" pitchFamily="34" charset="0"/>
              </a:rPr>
            </a:br>
            <a:r>
              <a:rPr lang="en-CA" sz="2400" dirty="0">
                <a:solidFill>
                  <a:srgbClr val="00A3DB"/>
                </a:solidFill>
                <a:latin typeface="Impact" panose="020B0806030902050204" pitchFamily="34" charset="0"/>
              </a:rPr>
              <a:t>of milk</a:t>
            </a:r>
          </a:p>
        </p:txBody>
      </p:sp>
      <p:pic>
        <p:nvPicPr>
          <p:cNvPr id="6" name="Picture 5">
            <a:extLst>
              <a:ext uri="{FF2B5EF4-FFF2-40B4-BE49-F238E27FC236}">
                <a16:creationId xmlns:a16="http://schemas.microsoft.com/office/drawing/2014/main" id="{24F90D1E-EAD6-8345-B6A2-E7A0099C64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7" name="Picture 6">
            <a:extLst>
              <a:ext uri="{FF2B5EF4-FFF2-40B4-BE49-F238E27FC236}">
                <a16:creationId xmlns:a16="http://schemas.microsoft.com/office/drawing/2014/main" id="{E36830B7-D26A-B240-B707-355AAB3E21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12134" y="621792"/>
            <a:ext cx="5568670" cy="4311228"/>
          </a:xfrm>
          <a:prstGeom prst="rect">
            <a:avLst/>
          </a:prstGeom>
        </p:spPr>
      </p:pic>
    </p:spTree>
    <p:extLst>
      <p:ext uri="{BB962C8B-B14F-4D97-AF65-F5344CB8AC3E}">
        <p14:creationId xmlns:p14="http://schemas.microsoft.com/office/powerpoint/2010/main" val="3821594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AB1B-AD0F-4BF1-83D9-7BDBED775FBD}"/>
              </a:ext>
            </a:extLst>
          </p:cNvPr>
          <p:cNvSpPr>
            <a:spLocks noGrp="1"/>
          </p:cNvSpPr>
          <p:nvPr>
            <p:ph type="title"/>
          </p:nvPr>
        </p:nvSpPr>
        <p:spPr>
          <a:xfrm>
            <a:off x="628650" y="955785"/>
            <a:ext cx="7886700" cy="994172"/>
          </a:xfrm>
        </p:spPr>
        <p:txBody>
          <a:bodyPr anchor="t">
            <a:normAutofit/>
          </a:bodyPr>
          <a:lstStyle/>
          <a:p>
            <a:r>
              <a:rPr lang="en-CA" sz="2400" dirty="0">
                <a:solidFill>
                  <a:srgbClr val="00A3DB"/>
                </a:solidFill>
                <a:latin typeface="Impact" panose="020B0806030902050204" pitchFamily="34" charset="0"/>
              </a:rPr>
              <a:t>REFLECTION</a:t>
            </a:r>
          </a:p>
        </p:txBody>
      </p:sp>
      <p:sp>
        <p:nvSpPr>
          <p:cNvPr id="3" name="Content Placeholder 2">
            <a:extLst>
              <a:ext uri="{FF2B5EF4-FFF2-40B4-BE49-F238E27FC236}">
                <a16:creationId xmlns:a16="http://schemas.microsoft.com/office/drawing/2014/main" id="{1D480196-CA87-4358-B7E7-A65DE7A31178}"/>
              </a:ext>
            </a:extLst>
          </p:cNvPr>
          <p:cNvSpPr>
            <a:spLocks noGrp="1"/>
          </p:cNvSpPr>
          <p:nvPr>
            <p:ph idx="1"/>
          </p:nvPr>
        </p:nvSpPr>
        <p:spPr>
          <a:xfrm>
            <a:off x="628650" y="1561792"/>
            <a:ext cx="7886700" cy="3263504"/>
          </a:xfrm>
        </p:spPr>
        <p:txBody>
          <a:bodyPr/>
          <a:lstStyle/>
          <a:p>
            <a:pPr marL="342900" indent="-342900">
              <a:buFont typeface="+mj-lt"/>
              <a:buAutoNum type="arabicPeriod"/>
            </a:pPr>
            <a:endParaRPr lang="en-CA" sz="1800" dirty="0">
              <a:latin typeface="Georgia" panose="02040502050405020303" pitchFamily="18" charset="0"/>
            </a:endParaRPr>
          </a:p>
          <a:p>
            <a:pPr marL="342900" indent="-342900">
              <a:buFont typeface="+mj-lt"/>
              <a:buAutoNum type="arabicPeriod"/>
            </a:pPr>
            <a:r>
              <a:rPr lang="en-CA" sz="1800" dirty="0">
                <a:latin typeface="Georgia" panose="02040502050405020303" pitchFamily="18" charset="0"/>
              </a:rPr>
              <a:t>Based on what you learned today, what could you try the next time you plan a snack?</a:t>
            </a:r>
          </a:p>
          <a:p>
            <a:pPr marL="0" indent="0">
              <a:buNone/>
            </a:pPr>
            <a:endParaRPr lang="en-CA" sz="1800" dirty="0">
              <a:latin typeface="Georgia" panose="02040502050405020303" pitchFamily="18" charset="0"/>
            </a:endParaRPr>
          </a:p>
          <a:p>
            <a:pPr marL="342900" indent="-342900">
              <a:buFont typeface="+mj-lt"/>
              <a:buAutoNum type="arabicPeriod" startAt="2"/>
            </a:pPr>
            <a:r>
              <a:rPr lang="en-CA" sz="1800" dirty="0">
                <a:latin typeface="Georgia" panose="02040502050405020303" pitchFamily="18" charset="0"/>
              </a:rPr>
              <a:t>Based on what you learned today, what could you try the next time you plan a meal?</a:t>
            </a:r>
          </a:p>
          <a:p>
            <a:pPr marL="342900" indent="-342900">
              <a:buFont typeface="+mj-lt"/>
              <a:buAutoNum type="arabicPeriod" startAt="2"/>
            </a:pPr>
            <a:endParaRPr lang="en-CA" sz="1800" dirty="0">
              <a:latin typeface="Georgia" panose="02040502050405020303" pitchFamily="18" charset="0"/>
            </a:endParaRPr>
          </a:p>
          <a:p>
            <a:pPr marL="342900" indent="-342900">
              <a:buFont typeface="+mj-lt"/>
              <a:buAutoNum type="arabicPeriod" startAt="2"/>
            </a:pPr>
            <a:endParaRPr lang="en-CA" sz="1800" dirty="0">
              <a:latin typeface="Georgia" panose="02040502050405020303" pitchFamily="18" charset="0"/>
            </a:endParaRPr>
          </a:p>
          <a:p>
            <a:pPr marL="0" indent="0">
              <a:buNone/>
            </a:pPr>
            <a:endParaRPr lang="en-CA" sz="1800" dirty="0">
              <a:latin typeface="Georgia" panose="02040502050405020303" pitchFamily="18" charset="0"/>
            </a:endParaRPr>
          </a:p>
          <a:p>
            <a:endParaRPr lang="en-CA" dirty="0"/>
          </a:p>
        </p:txBody>
      </p:sp>
      <p:pic>
        <p:nvPicPr>
          <p:cNvPr id="5" name="Picture 4">
            <a:extLst>
              <a:ext uri="{FF2B5EF4-FFF2-40B4-BE49-F238E27FC236}">
                <a16:creationId xmlns:a16="http://schemas.microsoft.com/office/drawing/2014/main" id="{610C4BDB-40D2-A644-9107-AEB0662D21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22225"/>
            <a:ext cx="9131300" cy="825500"/>
          </a:xfrm>
          <a:prstGeom prst="rect">
            <a:avLst/>
          </a:prstGeom>
        </p:spPr>
      </p:pic>
    </p:spTree>
    <p:extLst>
      <p:ext uri="{BB962C8B-B14F-4D97-AF65-F5344CB8AC3E}">
        <p14:creationId xmlns:p14="http://schemas.microsoft.com/office/powerpoint/2010/main" val="342708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anada's Food Guide in Action - Macaroni (English)">
            <a:hlinkClick r:id="" action="ppaction://media"/>
            <a:extLst>
              <a:ext uri="{FF2B5EF4-FFF2-40B4-BE49-F238E27FC236}">
                <a16:creationId xmlns:a16="http://schemas.microsoft.com/office/drawing/2014/main" id="{B2F49199-1A64-4666-A948-EB2D23351503}"/>
              </a:ext>
            </a:extLst>
          </p:cNvPr>
          <p:cNvPicPr>
            <a:picLocks noGrp="1" noRot="1" noChangeAspect="1"/>
          </p:cNvPicPr>
          <p:nvPr>
            <p:ph idx="1"/>
            <a:videoFile r:link="rId1"/>
          </p:nvPr>
        </p:nvPicPr>
        <p:blipFill>
          <a:blip r:embed="rId4"/>
          <a:stretch>
            <a:fillRect/>
          </a:stretch>
        </p:blipFill>
        <p:spPr>
          <a:xfrm>
            <a:off x="1676400" y="1119188"/>
            <a:ext cx="5792788" cy="3263900"/>
          </a:xfrm>
          <a:prstGeom prst="rect">
            <a:avLst/>
          </a:prstGeom>
        </p:spPr>
      </p:pic>
      <p:pic>
        <p:nvPicPr>
          <p:cNvPr id="3" name="Picture 2">
            <a:extLst>
              <a:ext uri="{FF2B5EF4-FFF2-40B4-BE49-F238E27FC236}">
                <a16:creationId xmlns:a16="http://schemas.microsoft.com/office/drawing/2014/main" id="{6ADCFC77-D8CD-FC4C-952A-42DE576871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186912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7CF6-2C34-49D6-BA56-B41E7E4A0DBA}"/>
              </a:ext>
            </a:extLst>
          </p:cNvPr>
          <p:cNvSpPr>
            <a:spLocks noGrp="1"/>
          </p:cNvSpPr>
          <p:nvPr>
            <p:ph type="title"/>
          </p:nvPr>
        </p:nvSpPr>
        <p:spPr>
          <a:xfrm>
            <a:off x="628650" y="819151"/>
            <a:ext cx="7886700" cy="994172"/>
          </a:xfrm>
        </p:spPr>
        <p:txBody>
          <a:bodyPr>
            <a:normAutofit/>
          </a:bodyPr>
          <a:lstStyle/>
          <a:p>
            <a:pPr>
              <a:lnSpc>
                <a:spcPct val="100000"/>
              </a:lnSpc>
            </a:pPr>
            <a:r>
              <a:rPr lang="en-CA" sz="2400" i="1" dirty="0">
                <a:solidFill>
                  <a:srgbClr val="00A3DB"/>
                </a:solidFill>
                <a:latin typeface="Impact" panose="020B0806030902050204" pitchFamily="34" charset="0"/>
              </a:rPr>
              <a:t>CANADA’S FOOD GUIDE  </a:t>
            </a:r>
            <a:r>
              <a:rPr lang="en-CA" sz="2400" dirty="0">
                <a:solidFill>
                  <a:srgbClr val="00A3DB"/>
                </a:solidFill>
                <a:latin typeface="Impact" panose="020B0806030902050204" pitchFamily="34" charset="0"/>
              </a:rPr>
              <a:t>IN ACTION</a:t>
            </a:r>
          </a:p>
        </p:txBody>
      </p:sp>
      <p:pic>
        <p:nvPicPr>
          <p:cNvPr id="6" name="Content Placeholder 5" descr="A close up of food on a table&#10;&#10;Description automatically generated">
            <a:extLst>
              <a:ext uri="{FF2B5EF4-FFF2-40B4-BE49-F238E27FC236}">
                <a16:creationId xmlns:a16="http://schemas.microsoft.com/office/drawing/2014/main" id="{645C1C2E-B643-4C3F-8517-D7D69CF5738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28650" y="2254525"/>
            <a:ext cx="3460750" cy="1937787"/>
          </a:xfrm>
        </p:spPr>
      </p:pic>
      <p:pic>
        <p:nvPicPr>
          <p:cNvPr id="8" name="Picture 7" descr="A bowl of food on a plate&#10;&#10;Description automatically generated">
            <a:extLst>
              <a:ext uri="{FF2B5EF4-FFF2-40B4-BE49-F238E27FC236}">
                <a16:creationId xmlns:a16="http://schemas.microsoft.com/office/drawing/2014/main" id="{26991E3B-0787-4688-924E-1213E9E63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6583" y="2254524"/>
            <a:ext cx="3474654" cy="1937788"/>
          </a:xfrm>
          <a:prstGeom prst="rect">
            <a:avLst/>
          </a:prstGeom>
        </p:spPr>
      </p:pic>
      <p:sp>
        <p:nvSpPr>
          <p:cNvPr id="9" name="Arrow: Right 8">
            <a:extLst>
              <a:ext uri="{FF2B5EF4-FFF2-40B4-BE49-F238E27FC236}">
                <a16:creationId xmlns:a16="http://schemas.microsoft.com/office/drawing/2014/main" id="{0C75F693-7C56-411D-AC42-9F508E5FED1B}"/>
              </a:ext>
            </a:extLst>
          </p:cNvPr>
          <p:cNvSpPr/>
          <p:nvPr/>
        </p:nvSpPr>
        <p:spPr>
          <a:xfrm>
            <a:off x="4280236" y="3077151"/>
            <a:ext cx="715515" cy="25302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a:extLst>
              <a:ext uri="{FF2B5EF4-FFF2-40B4-BE49-F238E27FC236}">
                <a16:creationId xmlns:a16="http://schemas.microsoft.com/office/drawing/2014/main" id="{209B5CB4-60D9-4747-BD6F-B972A20A1C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1156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BAFB-0EE0-4001-9ADF-EFBD622E17D9}"/>
              </a:ext>
            </a:extLst>
          </p:cNvPr>
          <p:cNvSpPr>
            <a:spLocks noGrp="1"/>
          </p:cNvSpPr>
          <p:nvPr>
            <p:ph type="title"/>
          </p:nvPr>
        </p:nvSpPr>
        <p:spPr>
          <a:xfrm>
            <a:off x="628650" y="819151"/>
            <a:ext cx="7886700" cy="994172"/>
          </a:xfrm>
        </p:spPr>
        <p:txBody>
          <a:bodyPr>
            <a:normAutofit/>
          </a:bodyPr>
          <a:lstStyle/>
          <a:p>
            <a:pPr>
              <a:lnSpc>
                <a:spcPct val="100000"/>
              </a:lnSpc>
            </a:pPr>
            <a:r>
              <a:rPr lang="en-CA" sz="2400" i="1" dirty="0">
                <a:solidFill>
                  <a:srgbClr val="00A3DB"/>
                </a:solidFill>
                <a:latin typeface="Impact" panose="020B0806030902050204" pitchFamily="34" charset="0"/>
              </a:rPr>
              <a:t>CANADA’S FOOD GUIDE</a:t>
            </a:r>
          </a:p>
        </p:txBody>
      </p:sp>
      <p:sp>
        <p:nvSpPr>
          <p:cNvPr id="3" name="Content Placeholder 2">
            <a:extLst>
              <a:ext uri="{FF2B5EF4-FFF2-40B4-BE49-F238E27FC236}">
                <a16:creationId xmlns:a16="http://schemas.microsoft.com/office/drawing/2014/main" id="{76D6CABE-AF31-4C69-A3E6-A04ACFCBD6B3}"/>
              </a:ext>
            </a:extLst>
          </p:cNvPr>
          <p:cNvSpPr>
            <a:spLocks noGrp="1"/>
          </p:cNvSpPr>
          <p:nvPr>
            <p:ph idx="1"/>
          </p:nvPr>
        </p:nvSpPr>
        <p:spPr>
          <a:xfrm>
            <a:off x="628650" y="1879996"/>
            <a:ext cx="7886700" cy="3263504"/>
          </a:xfrm>
        </p:spPr>
        <p:txBody>
          <a:bodyPr>
            <a:normAutofit/>
          </a:bodyPr>
          <a:lstStyle/>
          <a:p>
            <a:pPr lvl="0">
              <a:lnSpc>
                <a:spcPct val="100000"/>
              </a:lnSpc>
            </a:pPr>
            <a:r>
              <a:rPr lang="en-CA" sz="1800" dirty="0">
                <a:latin typeface="Georgia" panose="02040502050405020303" pitchFamily="18" charset="0"/>
              </a:rPr>
              <a:t>Foods from each category work together, like pieces of a puzzle, to provide important nutrients. </a:t>
            </a:r>
          </a:p>
          <a:p>
            <a:pPr marL="0" lvl="0" indent="0">
              <a:lnSpc>
                <a:spcPct val="100000"/>
              </a:lnSpc>
              <a:buNone/>
            </a:pPr>
            <a:endParaRPr lang="en-CA" sz="1800" dirty="0">
              <a:latin typeface="Georgia" panose="02040502050405020303" pitchFamily="18" charset="0"/>
            </a:endParaRPr>
          </a:p>
          <a:p>
            <a:pPr lvl="0">
              <a:lnSpc>
                <a:spcPct val="100000"/>
              </a:lnSpc>
            </a:pPr>
            <a:r>
              <a:rPr lang="en-CA" sz="1800" dirty="0">
                <a:latin typeface="Georgia" panose="02040502050405020303" pitchFamily="18" charset="0"/>
              </a:rPr>
              <a:t>Choosing a variety of foods when we plan meals and snacks helps our bodies to get the nutrients we need to grow, think, and move. </a:t>
            </a:r>
          </a:p>
        </p:txBody>
      </p:sp>
      <p:pic>
        <p:nvPicPr>
          <p:cNvPr id="5" name="Picture 4">
            <a:extLst>
              <a:ext uri="{FF2B5EF4-FFF2-40B4-BE49-F238E27FC236}">
                <a16:creationId xmlns:a16="http://schemas.microsoft.com/office/drawing/2014/main" id="{B64BDC30-BA29-B940-8FBB-1AF84A727F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3765844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7891-74B5-40C9-B006-7DEF14137FC3}"/>
              </a:ext>
            </a:extLst>
          </p:cNvPr>
          <p:cNvSpPr>
            <a:spLocks noGrp="1"/>
          </p:cNvSpPr>
          <p:nvPr>
            <p:ph type="title"/>
          </p:nvPr>
        </p:nvSpPr>
        <p:spPr>
          <a:xfrm>
            <a:off x="628650" y="819151"/>
            <a:ext cx="7886700" cy="994172"/>
          </a:xfrm>
        </p:spPr>
        <p:txBody>
          <a:bodyPr/>
          <a:lstStyle/>
          <a:p>
            <a:pPr>
              <a:lnSpc>
                <a:spcPct val="100000"/>
              </a:lnSpc>
            </a:pPr>
            <a:r>
              <a:rPr lang="en-CA" sz="2400" i="1" dirty="0">
                <a:solidFill>
                  <a:srgbClr val="00A3DB"/>
                </a:solidFill>
                <a:latin typeface="Impact" panose="020B0806030902050204" pitchFamily="34" charset="0"/>
              </a:rPr>
              <a:t>CANADA’S FOOD GUIDE  </a:t>
            </a:r>
            <a:r>
              <a:rPr lang="en-CA" sz="2400" dirty="0">
                <a:solidFill>
                  <a:srgbClr val="00A3DB"/>
                </a:solidFill>
                <a:latin typeface="Impact" panose="020B0806030902050204" pitchFamily="34" charset="0"/>
              </a:rPr>
              <a:t>PLATE</a:t>
            </a:r>
          </a:p>
        </p:txBody>
      </p:sp>
      <p:sp>
        <p:nvSpPr>
          <p:cNvPr id="3" name="Content Placeholder 2">
            <a:extLst>
              <a:ext uri="{FF2B5EF4-FFF2-40B4-BE49-F238E27FC236}">
                <a16:creationId xmlns:a16="http://schemas.microsoft.com/office/drawing/2014/main" id="{99CAABEE-8B8B-43D6-9D8B-C0D395AD97DF}"/>
              </a:ext>
            </a:extLst>
          </p:cNvPr>
          <p:cNvSpPr>
            <a:spLocks noGrp="1"/>
          </p:cNvSpPr>
          <p:nvPr>
            <p:ph idx="1"/>
          </p:nvPr>
        </p:nvSpPr>
        <p:spPr>
          <a:xfrm>
            <a:off x="628649" y="1813323"/>
            <a:ext cx="7879557" cy="3263504"/>
          </a:xfrm>
        </p:spPr>
        <p:txBody>
          <a:bodyPr>
            <a:normAutofit/>
          </a:bodyPr>
          <a:lstStyle/>
          <a:p>
            <a:pPr fontAlgn="base">
              <a:lnSpc>
                <a:spcPct val="100000"/>
              </a:lnSpc>
            </a:pPr>
            <a:r>
              <a:rPr lang="en-CA" sz="1800" i="1" dirty="0">
                <a:latin typeface="Georgia" panose="02040502050405020303" pitchFamily="18" charset="0"/>
              </a:rPr>
              <a:t>Canada’s Food Guide </a:t>
            </a:r>
            <a:r>
              <a:rPr lang="en-CA" sz="1800" dirty="0">
                <a:latin typeface="Georgia" panose="02040502050405020303" pitchFamily="18" charset="0"/>
              </a:rPr>
              <a:t>identifies vegetables and fruits, whole grain foods, and protein foods as the foundation for meals and snacks. </a:t>
            </a:r>
          </a:p>
        </p:txBody>
      </p:sp>
      <p:pic>
        <p:nvPicPr>
          <p:cNvPr id="5" name="Picture 4">
            <a:extLst>
              <a:ext uri="{FF2B5EF4-FFF2-40B4-BE49-F238E27FC236}">
                <a16:creationId xmlns:a16="http://schemas.microsoft.com/office/drawing/2014/main" id="{78E7C78F-6DB8-B749-AAB5-C0819D9E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1850860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BDCB-3C88-46ED-A491-27EED9FFAEE9}"/>
              </a:ext>
            </a:extLst>
          </p:cNvPr>
          <p:cNvSpPr>
            <a:spLocks noGrp="1"/>
          </p:cNvSpPr>
          <p:nvPr>
            <p:ph type="title"/>
          </p:nvPr>
        </p:nvSpPr>
        <p:spPr>
          <a:xfrm>
            <a:off x="628650" y="819151"/>
            <a:ext cx="7886700" cy="994172"/>
          </a:xfrm>
        </p:spPr>
        <p:txBody>
          <a:bodyPr>
            <a:normAutofit/>
          </a:bodyPr>
          <a:lstStyle/>
          <a:p>
            <a:pPr>
              <a:lnSpc>
                <a:spcPct val="100000"/>
              </a:lnSpc>
            </a:pPr>
            <a:r>
              <a:rPr lang="en-CA" sz="2400" dirty="0">
                <a:solidFill>
                  <a:srgbClr val="00A3DB"/>
                </a:solidFill>
                <a:latin typeface="Impact" panose="020B0806030902050204" pitchFamily="34" charset="0"/>
              </a:rPr>
              <a:t>WHAT ABOUT FOODS FROM BEYOND </a:t>
            </a:r>
            <a:r>
              <a:rPr lang="en-CA" sz="2400" i="1" dirty="0">
                <a:solidFill>
                  <a:srgbClr val="00A3DB"/>
                </a:solidFill>
                <a:latin typeface="Impact" panose="020B0806030902050204" pitchFamily="34" charset="0"/>
              </a:rPr>
              <a:t>CANADA’S FOOD GUIDE </a:t>
            </a:r>
            <a:r>
              <a:rPr lang="en-CA" sz="2400" dirty="0">
                <a:solidFill>
                  <a:srgbClr val="00A3DB"/>
                </a:solidFill>
                <a:latin typeface="Impact" panose="020B0806030902050204" pitchFamily="34" charset="0"/>
              </a:rPr>
              <a:t>?	</a:t>
            </a:r>
          </a:p>
        </p:txBody>
      </p:sp>
      <p:sp>
        <p:nvSpPr>
          <p:cNvPr id="3" name="Content Placeholder 2">
            <a:extLst>
              <a:ext uri="{FF2B5EF4-FFF2-40B4-BE49-F238E27FC236}">
                <a16:creationId xmlns:a16="http://schemas.microsoft.com/office/drawing/2014/main" id="{AC4BEE35-5272-45EE-8913-4719BC822107}"/>
              </a:ext>
            </a:extLst>
          </p:cNvPr>
          <p:cNvSpPr>
            <a:spLocks noGrp="1"/>
          </p:cNvSpPr>
          <p:nvPr>
            <p:ph idx="1"/>
          </p:nvPr>
        </p:nvSpPr>
        <p:spPr>
          <a:xfrm>
            <a:off x="628650" y="1781607"/>
            <a:ext cx="7886700" cy="3263504"/>
          </a:xfrm>
        </p:spPr>
        <p:txBody>
          <a:bodyPr/>
          <a:lstStyle/>
          <a:p>
            <a:pPr>
              <a:lnSpc>
                <a:spcPct val="100000"/>
              </a:lnSpc>
            </a:pPr>
            <a:r>
              <a:rPr lang="en-CA" sz="1800" dirty="0">
                <a:latin typeface="Georgia" panose="02040502050405020303" pitchFamily="18" charset="0"/>
              </a:rPr>
              <a:t>Foods not included in </a:t>
            </a:r>
            <a:r>
              <a:rPr lang="en-CA" sz="1800" i="1" dirty="0">
                <a:latin typeface="Georgia" panose="02040502050405020303" pitchFamily="18" charset="0"/>
              </a:rPr>
              <a:t>Canada’s Food Guide</a:t>
            </a:r>
            <a:r>
              <a:rPr lang="en-CA" sz="1800" dirty="0">
                <a:latin typeface="Georgia" panose="02040502050405020303" pitchFamily="18" charset="0"/>
              </a:rPr>
              <a:t>, such as your favourite dip or cookie, can make meals and snacks taste even better and provide satisfaction and enjoyment.</a:t>
            </a:r>
          </a:p>
        </p:txBody>
      </p:sp>
      <p:pic>
        <p:nvPicPr>
          <p:cNvPr id="5" name="Picture 4">
            <a:extLst>
              <a:ext uri="{FF2B5EF4-FFF2-40B4-BE49-F238E27FC236}">
                <a16:creationId xmlns:a16="http://schemas.microsoft.com/office/drawing/2014/main" id="{5123465C-951B-4E4D-A0A1-FE2D92EF8E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184296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9E4A-F9AE-4BC1-BCF1-BDE1CEA3DFE7}"/>
              </a:ext>
            </a:extLst>
          </p:cNvPr>
          <p:cNvSpPr>
            <a:spLocks noGrp="1"/>
          </p:cNvSpPr>
          <p:nvPr>
            <p:ph type="title"/>
          </p:nvPr>
        </p:nvSpPr>
        <p:spPr>
          <a:xfrm>
            <a:off x="628650" y="745045"/>
            <a:ext cx="7886700" cy="994172"/>
          </a:xfrm>
        </p:spPr>
        <p:txBody>
          <a:bodyPr>
            <a:normAutofit/>
          </a:bodyPr>
          <a:lstStyle/>
          <a:p>
            <a:pPr>
              <a:lnSpc>
                <a:spcPct val="100000"/>
              </a:lnSpc>
            </a:pPr>
            <a:r>
              <a:rPr lang="en-CA" sz="2400" dirty="0">
                <a:solidFill>
                  <a:srgbClr val="00A3DB"/>
                </a:solidFill>
                <a:latin typeface="Impact" panose="020B0806030902050204" pitchFamily="34" charset="0"/>
              </a:rPr>
              <a:t>PLANNING MEALS</a:t>
            </a:r>
          </a:p>
        </p:txBody>
      </p:sp>
      <p:sp>
        <p:nvSpPr>
          <p:cNvPr id="3" name="Content Placeholder 2">
            <a:extLst>
              <a:ext uri="{FF2B5EF4-FFF2-40B4-BE49-F238E27FC236}">
                <a16:creationId xmlns:a16="http://schemas.microsoft.com/office/drawing/2014/main" id="{69283F3E-A5FE-4E99-ABB9-A95E4AD0CDB5}"/>
              </a:ext>
            </a:extLst>
          </p:cNvPr>
          <p:cNvSpPr>
            <a:spLocks noGrp="1"/>
          </p:cNvSpPr>
          <p:nvPr>
            <p:ph idx="1"/>
          </p:nvPr>
        </p:nvSpPr>
        <p:spPr>
          <a:xfrm>
            <a:off x="628650" y="1606153"/>
            <a:ext cx="7886700" cy="3263504"/>
          </a:xfrm>
        </p:spPr>
        <p:txBody>
          <a:bodyPr>
            <a:normAutofit/>
          </a:bodyPr>
          <a:lstStyle/>
          <a:p>
            <a:pPr fontAlgn="base">
              <a:lnSpc>
                <a:spcPct val="100000"/>
              </a:lnSpc>
            </a:pPr>
            <a:r>
              <a:rPr lang="en-CA" sz="1800" dirty="0">
                <a:latin typeface="Georgia" panose="02040502050405020303" pitchFamily="18" charset="0"/>
              </a:rPr>
              <a:t>When planning meals, select </a:t>
            </a:r>
            <a:br>
              <a:rPr lang="en-CA" sz="1800" dirty="0">
                <a:latin typeface="Georgia" panose="02040502050405020303" pitchFamily="18" charset="0"/>
              </a:rPr>
            </a:br>
            <a:r>
              <a:rPr lang="en-CA" sz="1800" b="1" dirty="0">
                <a:latin typeface="Georgia" panose="02040502050405020303" pitchFamily="18" charset="0"/>
              </a:rPr>
              <a:t>at least one </a:t>
            </a:r>
            <a:r>
              <a:rPr lang="en-CA" sz="1800" dirty="0">
                <a:latin typeface="Georgia" panose="02040502050405020303" pitchFamily="18" charset="0"/>
              </a:rPr>
              <a:t>food from each </a:t>
            </a:r>
            <a:br>
              <a:rPr lang="en-CA" sz="1800" dirty="0">
                <a:latin typeface="Georgia" panose="02040502050405020303" pitchFamily="18" charset="0"/>
              </a:rPr>
            </a:br>
            <a:r>
              <a:rPr lang="en-CA" sz="1800" i="1" dirty="0">
                <a:latin typeface="Georgia" panose="02040502050405020303" pitchFamily="18" charset="0"/>
              </a:rPr>
              <a:t>Canada’s Food Guide</a:t>
            </a:r>
            <a:r>
              <a:rPr lang="en-CA" sz="1800" dirty="0">
                <a:latin typeface="Georgia" panose="02040502050405020303" pitchFamily="18" charset="0"/>
              </a:rPr>
              <a:t> category:</a:t>
            </a:r>
          </a:p>
          <a:p>
            <a:pPr lvl="1">
              <a:lnSpc>
                <a:spcPct val="100000"/>
              </a:lnSpc>
              <a:buFont typeface="Wingdings" panose="05000000000000000000" pitchFamily="2" charset="2"/>
              <a:buChar char="q"/>
            </a:pPr>
            <a:r>
              <a:rPr lang="en-CA" dirty="0">
                <a:latin typeface="Georgia" panose="02040502050405020303" pitchFamily="18" charset="0"/>
              </a:rPr>
              <a:t> Vegetables and fruits</a:t>
            </a:r>
          </a:p>
          <a:p>
            <a:pPr lvl="1">
              <a:lnSpc>
                <a:spcPct val="100000"/>
              </a:lnSpc>
              <a:buFont typeface="Wingdings" panose="05000000000000000000" pitchFamily="2" charset="2"/>
              <a:buChar char="q"/>
            </a:pPr>
            <a:r>
              <a:rPr lang="en-CA" dirty="0">
                <a:latin typeface="Georgia" panose="02040502050405020303" pitchFamily="18" charset="0"/>
              </a:rPr>
              <a:t> Whole grain foods</a:t>
            </a:r>
          </a:p>
          <a:p>
            <a:pPr lvl="1">
              <a:lnSpc>
                <a:spcPct val="100000"/>
              </a:lnSpc>
              <a:buFont typeface="Wingdings" panose="05000000000000000000" pitchFamily="2" charset="2"/>
              <a:buChar char="q"/>
            </a:pPr>
            <a:r>
              <a:rPr lang="en-CA" dirty="0">
                <a:latin typeface="Georgia" panose="02040502050405020303" pitchFamily="18" charset="0"/>
              </a:rPr>
              <a:t> Protein foods</a:t>
            </a:r>
          </a:p>
        </p:txBody>
      </p:sp>
      <p:pic>
        <p:nvPicPr>
          <p:cNvPr id="7" name="Picture 6">
            <a:extLst>
              <a:ext uri="{FF2B5EF4-FFF2-40B4-BE49-F238E27FC236}">
                <a16:creationId xmlns:a16="http://schemas.microsoft.com/office/drawing/2014/main" id="{6F572F27-B296-BA46-90EA-4EED21DD79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8605" y="1376135"/>
            <a:ext cx="3517900" cy="3175000"/>
          </a:xfrm>
          <a:prstGeom prst="rect">
            <a:avLst/>
          </a:prstGeom>
        </p:spPr>
      </p:pic>
      <p:pic>
        <p:nvPicPr>
          <p:cNvPr id="6" name="Picture 5">
            <a:extLst>
              <a:ext uri="{FF2B5EF4-FFF2-40B4-BE49-F238E27FC236}">
                <a16:creationId xmlns:a16="http://schemas.microsoft.com/office/drawing/2014/main" id="{1C4CA5CB-02F9-C14C-BF0C-B921C52909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345329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9E4A-F9AE-4BC1-BCF1-BDE1CEA3DFE7}"/>
              </a:ext>
            </a:extLst>
          </p:cNvPr>
          <p:cNvSpPr>
            <a:spLocks noGrp="1"/>
          </p:cNvSpPr>
          <p:nvPr>
            <p:ph type="title"/>
          </p:nvPr>
        </p:nvSpPr>
        <p:spPr>
          <a:xfrm>
            <a:off x="628650" y="819151"/>
            <a:ext cx="7886700" cy="994172"/>
          </a:xfrm>
        </p:spPr>
        <p:txBody>
          <a:bodyPr>
            <a:normAutofit/>
          </a:bodyPr>
          <a:lstStyle/>
          <a:p>
            <a:pPr>
              <a:lnSpc>
                <a:spcPct val="100000"/>
              </a:lnSpc>
            </a:pPr>
            <a:r>
              <a:rPr lang="en-CA" sz="2400" dirty="0">
                <a:solidFill>
                  <a:srgbClr val="00A3DB"/>
                </a:solidFill>
                <a:latin typeface="Impact" panose="020B0806030902050204" pitchFamily="34" charset="0"/>
              </a:rPr>
              <a:t>PLANNING SNACKS</a:t>
            </a:r>
          </a:p>
        </p:txBody>
      </p:sp>
      <p:sp>
        <p:nvSpPr>
          <p:cNvPr id="6" name="Content Placeholder 2">
            <a:extLst>
              <a:ext uri="{FF2B5EF4-FFF2-40B4-BE49-F238E27FC236}">
                <a16:creationId xmlns:a16="http://schemas.microsoft.com/office/drawing/2014/main" id="{F800AF32-A28F-0F4C-8F43-2C9301BB396D}"/>
              </a:ext>
            </a:extLst>
          </p:cNvPr>
          <p:cNvSpPr txBox="1">
            <a:spLocks/>
          </p:cNvSpPr>
          <p:nvPr/>
        </p:nvSpPr>
        <p:spPr>
          <a:xfrm>
            <a:off x="628650" y="1638301"/>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1800" dirty="0"/>
              <a:t>To get started, when planning</a:t>
            </a:r>
            <a:br>
              <a:rPr lang="en-CA" sz="1800" dirty="0"/>
            </a:br>
            <a:r>
              <a:rPr lang="en-CA" sz="1800" dirty="0"/>
              <a:t>snacks select foods from </a:t>
            </a:r>
            <a:r>
              <a:rPr lang="en-CA" sz="1800" b="1" dirty="0"/>
              <a:t>at </a:t>
            </a:r>
            <a:br>
              <a:rPr lang="en-CA" sz="1800" b="1" dirty="0"/>
            </a:br>
            <a:r>
              <a:rPr lang="en-CA" sz="1800" b="1" dirty="0"/>
              <a:t>least two</a:t>
            </a:r>
            <a:r>
              <a:rPr lang="en-CA" sz="1800" dirty="0"/>
              <a:t> of the </a:t>
            </a:r>
            <a:r>
              <a:rPr lang="en-CA" sz="1800" i="1" dirty="0"/>
              <a:t>Canada’s Food </a:t>
            </a:r>
            <a:br>
              <a:rPr lang="en-CA" sz="1800" i="1" dirty="0"/>
            </a:br>
            <a:r>
              <a:rPr lang="en-CA" sz="1800" i="1" dirty="0"/>
              <a:t>Guide</a:t>
            </a:r>
            <a:r>
              <a:rPr lang="en-CA" sz="1800" dirty="0"/>
              <a:t> categories:</a:t>
            </a:r>
            <a:r>
              <a:rPr lang="en-CA" sz="1800" i="1" dirty="0"/>
              <a:t> </a:t>
            </a:r>
          </a:p>
          <a:p>
            <a:pPr lvl="1">
              <a:lnSpc>
                <a:spcPct val="100000"/>
              </a:lnSpc>
              <a:buFont typeface="Wingdings" panose="05000000000000000000" pitchFamily="2" charset="2"/>
              <a:buChar char="q"/>
            </a:pPr>
            <a:r>
              <a:rPr lang="en-CA" sz="1800" i="1" dirty="0"/>
              <a:t> </a:t>
            </a:r>
            <a:r>
              <a:rPr lang="en-CA" sz="1800" dirty="0"/>
              <a:t>Vegetables and fruits</a:t>
            </a:r>
          </a:p>
          <a:p>
            <a:pPr lvl="1">
              <a:lnSpc>
                <a:spcPct val="100000"/>
              </a:lnSpc>
              <a:buFont typeface="Wingdings" panose="05000000000000000000" pitchFamily="2" charset="2"/>
              <a:buChar char="q"/>
            </a:pPr>
            <a:r>
              <a:rPr lang="en-CA" sz="1800" dirty="0"/>
              <a:t> Whole grain foods </a:t>
            </a:r>
          </a:p>
          <a:p>
            <a:pPr lvl="1">
              <a:lnSpc>
                <a:spcPct val="100000"/>
              </a:lnSpc>
              <a:buFont typeface="Wingdings" panose="05000000000000000000" pitchFamily="2" charset="2"/>
              <a:buChar char="q"/>
            </a:pPr>
            <a:r>
              <a:rPr lang="en-CA" sz="1800" dirty="0"/>
              <a:t> Protein foods</a:t>
            </a:r>
          </a:p>
        </p:txBody>
      </p:sp>
      <p:pic>
        <p:nvPicPr>
          <p:cNvPr id="5" name="Picture 4">
            <a:extLst>
              <a:ext uri="{FF2B5EF4-FFF2-40B4-BE49-F238E27FC236}">
                <a16:creationId xmlns:a16="http://schemas.microsoft.com/office/drawing/2014/main" id="{47AB27AE-CCFB-D645-B4DE-71F2323F0C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193971"/>
            <a:ext cx="3822700" cy="3644900"/>
          </a:xfrm>
          <a:prstGeom prst="rect">
            <a:avLst/>
          </a:prstGeom>
        </p:spPr>
      </p:pic>
      <p:pic>
        <p:nvPicPr>
          <p:cNvPr id="8" name="Picture 7">
            <a:extLst>
              <a:ext uri="{FF2B5EF4-FFF2-40B4-BE49-F238E27FC236}">
                <a16:creationId xmlns:a16="http://schemas.microsoft.com/office/drawing/2014/main" id="{FAAF87D4-3932-CA43-AB0E-3F8931C30A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25658840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ew_x0020_status xmlns="5862c4f7-7ebf-4c3e-9b4d-253db6f89838">
      <Value>to review</Value>
    </Review_x0020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2524BA1DCE864EBB3524F3938C9DA8" ma:contentTypeVersion="14" ma:contentTypeDescription="Create a new document." ma:contentTypeScope="" ma:versionID="d2ec0ca0f648b04827f8256df6ef5172">
  <xsd:schema xmlns:xsd="http://www.w3.org/2001/XMLSchema" xmlns:xs="http://www.w3.org/2001/XMLSchema" xmlns:p="http://schemas.microsoft.com/office/2006/metadata/properties" xmlns:ns2="5862c4f7-7ebf-4c3e-9b4d-253db6f89838" xmlns:ns3="826137e3-750c-46bf-b83f-b3f02372a75c" targetNamespace="http://schemas.microsoft.com/office/2006/metadata/properties" ma:root="true" ma:fieldsID="27e19df908c086442ef48d0a8283cae5" ns2:_="" ns3:_="">
    <xsd:import namespace="5862c4f7-7ebf-4c3e-9b4d-253db6f89838"/>
    <xsd:import namespace="826137e3-750c-46bf-b83f-b3f02372a7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2c4f7-7ebf-4c3e-9b4d-253db6f89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Review_x0020_status" ma:index="21" nillable="true" ma:displayName="Review status" ma:default="to review" ma:internalName="Review_x0020_status">
      <xsd:complexType>
        <xsd:complexContent>
          <xsd:extension base="dms:MultiChoiceFillIn">
            <xsd:sequence>
              <xsd:element name="Value" maxOccurs="unbounded" minOccurs="0" nillable="true">
                <xsd:simpleType>
                  <xsd:union memberTypes="dms:Text">
                    <xsd:simpleType>
                      <xsd:restriction base="dms:Choice">
                        <xsd:enumeration value="to review"/>
                        <xsd:enumeration value="in progress"/>
                        <xsd:enumeration value="reviewed with recommendations"/>
                        <xsd:enumeration value="reviewed and approved"/>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6137e3-750c-46bf-b83f-b3f02372a75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68E5AB-0DA8-4CF2-B707-E348226AF8C1}">
  <ds:schemaRefs>
    <ds:schemaRef ds:uri="http://schemas.microsoft.com/office/2006/documentManagement/types"/>
    <ds:schemaRef ds:uri="http://purl.org/dc/terms/"/>
    <ds:schemaRef ds:uri="5862c4f7-7ebf-4c3e-9b4d-253db6f89838"/>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826137e3-750c-46bf-b83f-b3f02372a75c"/>
    <ds:schemaRef ds:uri="http://www.w3.org/XML/1998/namespace"/>
  </ds:schemaRefs>
</ds:datastoreItem>
</file>

<file path=customXml/itemProps2.xml><?xml version="1.0" encoding="utf-8"?>
<ds:datastoreItem xmlns:ds="http://schemas.openxmlformats.org/officeDocument/2006/customXml" ds:itemID="{5E871160-D537-4025-B7FA-F66AAB103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62c4f7-7ebf-4c3e-9b4d-253db6f89838"/>
    <ds:schemaRef ds:uri="826137e3-750c-46bf-b83f-b3f02372a7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AA8B49-0BFB-49B1-9E45-671CBBC4A2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428</TotalTime>
  <Words>2564</Words>
  <Application>Microsoft Office PowerPoint</Application>
  <PresentationFormat>On-screen Show (16:9)</PresentationFormat>
  <Paragraphs>221</Paragraphs>
  <Slides>28</Slides>
  <Notes>28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Georgia</vt:lpstr>
      <vt:lpstr>Impact</vt:lpstr>
      <vt:lpstr>Wingdings</vt:lpstr>
      <vt:lpstr>Office Theme</vt:lpstr>
      <vt:lpstr>  Food for Me</vt:lpstr>
      <vt:lpstr>KEY QUESTION</vt:lpstr>
      <vt:lpstr>PowerPoint Presentation</vt:lpstr>
      <vt:lpstr>CANADA’S FOOD GUIDE  IN ACTION</vt:lpstr>
      <vt:lpstr>CANADA’S FOOD GUIDE</vt:lpstr>
      <vt:lpstr>CANADA’S FOOD GUIDE  PLATE</vt:lpstr>
      <vt:lpstr>WHAT ABOUT FOODS FROM BEYOND CANADA’S FOOD GUIDE ? </vt:lpstr>
      <vt:lpstr>PLANNING MEALS</vt:lpstr>
      <vt:lpstr>PLANNING SNACKS</vt:lpstr>
      <vt:lpstr>KEEP IN MIND… </vt:lpstr>
      <vt:lpstr>ACTIVITY:  BUILD-YOUR-OWN MEALS AND SNACKS</vt:lpstr>
      <vt:lpstr>SNACK 1:  Cheese slices</vt:lpstr>
      <vt:lpstr>SNACK 2:  Vegetables with hummus</vt:lpstr>
      <vt:lpstr>BREAKFAST 1:  Cereal with milk and  a banana</vt:lpstr>
      <vt:lpstr>BREAKFAST 2:  Smoothie (milk, yogurt, and mixed berries)</vt:lpstr>
      <vt:lpstr>LUNCH 1:  Vegetable stir-fry, brown rice, and a glass of water</vt:lpstr>
      <vt:lpstr>LUNCH 2:  Falafel pita with vegetables and tzatziki, an apple, and a glass of water</vt:lpstr>
      <vt:lpstr>SUPPER 1:  Pita pizza with chicken and cheese, and a glass of water</vt:lpstr>
      <vt:lpstr>SUPPER 2:  Baked fish; whole grain couscous; cooked squash, beans, and corn; a cookie; and a glass of milk</vt:lpstr>
      <vt:lpstr>ANSWER KEY:  Cheese slices</vt:lpstr>
      <vt:lpstr>ANSWER KEY:  Vegetables with hummus</vt:lpstr>
      <vt:lpstr>ANSWER KEY:  Cereal with milk and  a banana</vt:lpstr>
      <vt:lpstr>ANSWER KEY: Smoothie (milk, yogurt, and mixed berries)</vt:lpstr>
      <vt:lpstr>ANSWER KEY:  Vegetable stir-fry, brown rice, and a glass of water</vt:lpstr>
      <vt:lpstr>ANSWER KEY:  Falafel pita with vegetables and tzatziki, an apple, and a glass of water</vt:lpstr>
      <vt:lpstr>ANSWER KEY:  Pita pizza with  chicken and  cheese, and a  glass of water</vt:lpstr>
      <vt:lpstr>ANSWER KEY:  Baked fish; whole grain couscous; cooked squash, beans, and corn; a  cookie; and a glass  of milk</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DYI Meals and Snacks</dc:title>
  <dc:creator>Inglis, Barbara</dc:creator>
  <cp:lastModifiedBy>Delisle, Kenton</cp:lastModifiedBy>
  <cp:revision>27</cp:revision>
  <dcterms:created xsi:type="dcterms:W3CDTF">2020-08-11T17:54:23Z</dcterms:created>
  <dcterms:modified xsi:type="dcterms:W3CDTF">2022-01-18T15:54:35Z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0x010100232524BA1DCE864EBB3524F3938C9DA8</vt:lpwstr>
  </property>
  <property fmtid="{D5CDD505-2E9C-101B-9397-08002B2CF9AE}" pid="3" name="Order">
    <vt:r8>232100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