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9.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2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2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2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3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3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34.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3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36.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40.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4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42.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43.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44.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45.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46.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4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49.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50.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51.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52.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53.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54.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55.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sldIdLst>
    <p:sldId id="265" r:id="rId5"/>
    <p:sldId id="257" r:id="rId6"/>
    <p:sldId id="267" r:id="rId7"/>
    <p:sldId id="268" r:id="rId8"/>
    <p:sldId id="260" r:id="rId9"/>
    <p:sldId id="349" r:id="rId10"/>
    <p:sldId id="258" r:id="rId11"/>
    <p:sldId id="259" r:id="rId12"/>
    <p:sldId id="345" r:id="rId13"/>
    <p:sldId id="346" r:id="rId14"/>
    <p:sldId id="347" r:id="rId15"/>
    <p:sldId id="348" r:id="rId16"/>
    <p:sldId id="261" r:id="rId17"/>
    <p:sldId id="262" r:id="rId18"/>
    <p:sldId id="270" r:id="rId19"/>
    <p:sldId id="264" r:id="rId20"/>
    <p:sldId id="333" r:id="rId21"/>
    <p:sldId id="318" r:id="rId22"/>
    <p:sldId id="319" r:id="rId23"/>
    <p:sldId id="274" r:id="rId24"/>
    <p:sldId id="273" r:id="rId25"/>
    <p:sldId id="317" r:id="rId26"/>
    <p:sldId id="320" r:id="rId27"/>
    <p:sldId id="324" r:id="rId28"/>
    <p:sldId id="322" r:id="rId29"/>
    <p:sldId id="323" r:id="rId30"/>
    <p:sldId id="321" r:id="rId31"/>
    <p:sldId id="332" r:id="rId32"/>
    <p:sldId id="325" r:id="rId33"/>
    <p:sldId id="328" r:id="rId34"/>
    <p:sldId id="331" r:id="rId35"/>
    <p:sldId id="330" r:id="rId36"/>
    <p:sldId id="326" r:id="rId37"/>
    <p:sldId id="329" r:id="rId38"/>
    <p:sldId id="327" r:id="rId39"/>
    <p:sldId id="291" r:id="rId40"/>
    <p:sldId id="295" r:id="rId41"/>
    <p:sldId id="296" r:id="rId42"/>
    <p:sldId id="293" r:id="rId43"/>
    <p:sldId id="292" r:id="rId44"/>
    <p:sldId id="294" r:id="rId45"/>
    <p:sldId id="297" r:id="rId46"/>
    <p:sldId id="301" r:id="rId47"/>
    <p:sldId id="299" r:id="rId48"/>
    <p:sldId id="300" r:id="rId49"/>
    <p:sldId id="298" r:id="rId50"/>
    <p:sldId id="303" r:id="rId51"/>
    <p:sldId id="302" r:id="rId52"/>
    <p:sldId id="306" r:id="rId53"/>
    <p:sldId id="309" r:id="rId54"/>
    <p:sldId id="308" r:id="rId55"/>
    <p:sldId id="304" r:id="rId56"/>
    <p:sldId id="307" r:id="rId57"/>
    <p:sldId id="305" r:id="rId58"/>
    <p:sldId id="310" r:id="rId59"/>
    <p:sldId id="271" r:id="rId60"/>
  </p:sldIdLst>
  <p:sldSz cx="9144000" cy="5143500" type="screen16x9"/>
  <p:notesSz cx="6858000" cy="9144000"/>
  <p:defaultTextStyle>
    <a:defPPr>
      <a:defRPr lang="fr-CA"/>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0FFED4-FE0A-7B84-E143-68897423F824}" name="Chute, Jaclyn" initials="CJ" userId="S::JChute@dfc-plc.ca::5dea0fbf-6608-406a-a0f6-646be1ed43a2" providerId="AD"/>
  <p188:author id="{A88B2CE9-D780-323F-152A-6024947559B3}" name="Jean-François Schell" initials="JFS" userId="d58d9c1c77def64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ute, Jaclyn" initials="CJ" lastIdx="18" clrIdx="0"/>
  <p:cmAuthor id="2" name="Donna Dawson" initials="DLD" lastIdx="41" clrIdx="1"/>
  <p:cmAuthor id="3" name="Inglis, Barbara" initials="IB" lastIdx="2" clrIdx="2"/>
  <p:cmAuthor id="4" name="Taxbock, Kathryn" initials="TK" lastIdx="3"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B16D96-8241-4B40-B763-4A7774A7CD18}" v="1" dt="2022-01-18T17:48:10.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9" autoAdjust="0"/>
    <p:restoredTop sz="74830" autoAdjust="0"/>
  </p:normalViewPr>
  <p:slideViewPr>
    <p:cSldViewPr snapToGrid="0">
      <p:cViewPr varScale="1">
        <p:scale>
          <a:sx n="112" d="100"/>
          <a:sy n="112" d="100"/>
        </p:scale>
        <p:origin x="1914" y="108"/>
      </p:cViewPr>
      <p:guideLst>
        <p:guide orient="horz" pos="1620"/>
        <p:guide pos="2880"/>
      </p:guideLst>
    </p:cSldViewPr>
  </p:slideViewPr>
  <p:notesTextViewPr>
    <p:cViewPr>
      <p:scale>
        <a:sx n="1" d="1"/>
        <a:sy n="1" d="1"/>
      </p:scale>
      <p:origin x="0" y="0"/>
    </p:cViewPr>
  </p:notesTextViewPr>
  <p:sorterViewPr>
    <p:cViewPr>
      <p:scale>
        <a:sx n="100" d="100"/>
        <a:sy n="100" d="100"/>
      </p:scale>
      <p:origin x="0" y="2323"/>
    </p:cViewPr>
  </p:sorterViewPr>
  <p:notesViewPr>
    <p:cSldViewPr snapToGrid="0">
      <p:cViewPr varScale="1">
        <p:scale>
          <a:sx n="87" d="100"/>
          <a:sy n="87" d="100"/>
        </p:scale>
        <p:origin x="3840"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6BD60-1E20-4093-8EC1-0CE3E1063988}" type="datetimeFigureOut">
              <a:rPr lang="en-CA" smtClean="0"/>
              <a:t>2022-01-18</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45A9F-459A-4A2E-AC98-F82562222865}" type="slidenum">
              <a:rPr lang="en-CA" smtClean="0"/>
              <a:t>‹#›</a:t>
            </a:fld>
            <a:endParaRPr lang="en-CA" dirty="0"/>
          </a:p>
        </p:txBody>
      </p:sp>
    </p:spTree>
    <p:extLst>
      <p:ext uri="{BB962C8B-B14F-4D97-AF65-F5344CB8AC3E}">
        <p14:creationId xmlns:p14="http://schemas.microsoft.com/office/powerpoint/2010/main" val="342189963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900" b="1" kern="1200" baseline="0" dirty="0">
                <a:solidFill>
                  <a:schemeClr val="tx1"/>
                </a:solidFill>
                <a:latin typeface="+mn-lt"/>
                <a:ea typeface="+mn-ea"/>
                <a:cs typeface="+mn-cs"/>
              </a:rPr>
              <a:t>© Les Producteurs laitiers du Canada, 2021. Tous droits réservés.</a:t>
            </a:r>
          </a:p>
          <a:p>
            <a:endParaRPr lang="fr-CA" sz="900" b="1"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sz="900" b="1" dirty="0">
                <a:effectLst/>
                <a:latin typeface="Calibri" panose="020F0502020204030204" pitchFamily="34" charset="0"/>
                <a:ea typeface="Calibri" panose="020F0502020204030204" pitchFamily="34" charset="0"/>
              </a:rPr>
              <a:t>Ce jeu de diapositives comporte des vidéos intégrées. Pour lire ces dernières directement à partir des diapositives, cliquez sur « Activer la modification », puis sur « Activer le contenu » dans la barre supérieure. Vous pouvez également accéder aux vidéos en utilisant les liens </a:t>
            </a:r>
            <a:r>
              <a:rPr lang="fr-CA" sz="900" b="1" dirty="0" err="1">
                <a:effectLst/>
                <a:latin typeface="Calibri" panose="020F0502020204030204" pitchFamily="34" charset="0"/>
                <a:ea typeface="Calibri" panose="020F0502020204030204" pitchFamily="34" charset="0"/>
              </a:rPr>
              <a:t>Vimeo</a:t>
            </a:r>
            <a:r>
              <a:rPr lang="fr-CA" sz="900" b="1" dirty="0">
                <a:effectLst/>
                <a:latin typeface="Calibri" panose="020F0502020204030204" pitchFamily="34" charset="0"/>
                <a:ea typeface="Calibri" panose="020F0502020204030204" pitchFamily="34" charset="0"/>
              </a:rPr>
              <a:t> qui figurent dans la section Notes des diapositives concernées.</a:t>
            </a:r>
            <a:endParaRPr lang="en-CA" b="1" dirty="0"/>
          </a:p>
          <a:p>
            <a:endParaRPr lang="en-CA" b="1" dirty="0"/>
          </a:p>
          <a:p>
            <a:r>
              <a:rPr lang="fr-CA" b="1" baseline="0" dirty="0"/>
              <a:t>But de la diapositive : </a:t>
            </a:r>
            <a:r>
              <a:rPr lang="fr-CA" baseline="0" dirty="0"/>
              <a:t>Présenter la leçon. </a:t>
            </a:r>
            <a:endParaRPr lang="en-CA" b="1" dirty="0"/>
          </a:p>
          <a:p>
            <a:endParaRPr lang="en-CA" b="1" dirty="0"/>
          </a:p>
          <a:p>
            <a:r>
              <a:rPr lang="fr-CA" b="1" baseline="0" dirty="0"/>
              <a:t>Personnel enseignant : </a:t>
            </a:r>
            <a:r>
              <a:rPr lang="fr-CA" baseline="0" dirty="0"/>
              <a:t>Lisez la diapositive.</a:t>
            </a:r>
          </a:p>
          <a:p>
            <a:endParaRPr lang="en-CA" b="0" i="0" dirty="0"/>
          </a:p>
          <a:p>
            <a:pPr rtl="0" fontAlgn="base"/>
            <a:r>
              <a:rPr lang="fr-CA" sz="1200" kern="1200" baseline="0" dirty="0">
                <a:solidFill>
                  <a:schemeClr val="tx1"/>
                </a:solidFill>
                <a:effectLst/>
                <a:latin typeface="+mn-lt"/>
                <a:ea typeface="+mn-ea"/>
                <a:cs typeface="+mn-cs"/>
              </a:rPr>
              <a:t>Remarque : Bien que le présent programme comporte des discussions sur les nutriments et les bienfaits d’une alimentation variée, nous vous encourageons à adopter une attitude neutre à l’égard de tous les aliments auxquels vous exposez les élèves, ainsi qu’au cours de vos conversations au sujet de ces aliments, afin de maintenir et de favoriser une relation positive avec la nourriture. </a:t>
            </a:r>
            <a:r>
              <a:rPr lang="fr-CA" sz="900" kern="1200" baseline="0" dirty="0">
                <a:solidFill>
                  <a:schemeClr val="tx1"/>
                </a:solidFill>
                <a:latin typeface="+mn-lt"/>
                <a:ea typeface="+mn-ea"/>
                <a:cs typeface="+mn-cs"/>
              </a:rPr>
              <a:t>Une telle approche élimine tout jugement vis-à-vis des aliments ou de la personne qui les mange. </a:t>
            </a:r>
            <a:r>
              <a:rPr lang="fr-CA" sz="1200" kern="1200" baseline="0" dirty="0">
                <a:solidFill>
                  <a:schemeClr val="tx1"/>
                </a:solidFill>
                <a:effectLst/>
                <a:latin typeface="+mn-lt"/>
                <a:ea typeface="+mn-ea"/>
                <a:cs typeface="+mn-cs"/>
              </a:rPr>
              <a:t>Nous vous recommandons de prêter attention à la façon dont vous communiquez des messages de santé et d’éviter certaines méthodes, comme le fait de contrôler ou de surveiller les aliments consommés, afin de réduire au minimum le risque d’apparition des troubles du comportement alimentaire associés à ces pratiques.</a:t>
            </a:r>
          </a:p>
          <a:p>
            <a:pPr rtl="0" fontAlgn="base"/>
            <a:r>
              <a:rPr lang="en-CA" sz="1200" b="0" i="0" kern="1200" dirty="0">
                <a:solidFill>
                  <a:schemeClr val="tx1"/>
                </a:solidFill>
                <a:effectLst/>
                <a:latin typeface="+mn-lt"/>
                <a:ea typeface="+mn-ea"/>
                <a:cs typeface="+mn-cs"/>
              </a:rPr>
              <a:t> </a:t>
            </a:r>
          </a:p>
          <a:p>
            <a:pPr rtl="0" fontAlgn="base"/>
            <a:r>
              <a:rPr lang="fr-CA" sz="1200" kern="1200" baseline="0" dirty="0">
                <a:solidFill>
                  <a:schemeClr val="tx1"/>
                </a:solidFill>
                <a:effectLst/>
                <a:latin typeface="+mn-lt"/>
                <a:ea typeface="+mn-ea"/>
                <a:cs typeface="+mn-cs"/>
              </a:rPr>
              <a:t>Source : </a:t>
            </a:r>
            <a:r>
              <a:rPr lang="fr-CA" sz="1200" kern="1200" baseline="0" dirty="0" err="1">
                <a:solidFill>
                  <a:schemeClr val="tx1"/>
                </a:solidFill>
                <a:effectLst/>
                <a:latin typeface="+mn-lt"/>
                <a:ea typeface="+mn-ea"/>
                <a:cs typeface="+mn-cs"/>
              </a:rPr>
              <a:t>Pinhas</a:t>
            </a:r>
            <a:r>
              <a:rPr lang="fr-CA" sz="1200" kern="1200" baseline="0" dirty="0">
                <a:solidFill>
                  <a:schemeClr val="tx1"/>
                </a:solidFill>
                <a:effectLst/>
                <a:latin typeface="+mn-lt"/>
                <a:ea typeface="+mn-ea"/>
                <a:cs typeface="+mn-cs"/>
              </a:rPr>
              <a:t> et coll. Trading </a:t>
            </a:r>
            <a:r>
              <a:rPr lang="fr-CA" sz="1200" kern="1200" baseline="0" dirty="0" err="1">
                <a:solidFill>
                  <a:schemeClr val="tx1"/>
                </a:solidFill>
                <a:effectLst/>
                <a:latin typeface="+mn-lt"/>
                <a:ea typeface="+mn-ea"/>
                <a:cs typeface="+mn-cs"/>
              </a:rPr>
              <a:t>health</a:t>
            </a:r>
            <a:r>
              <a:rPr lang="fr-CA" sz="1200" kern="1200" baseline="0" dirty="0">
                <a:solidFill>
                  <a:schemeClr val="tx1"/>
                </a:solidFill>
                <a:effectLst/>
                <a:latin typeface="+mn-lt"/>
                <a:ea typeface="+mn-ea"/>
                <a:cs typeface="+mn-cs"/>
              </a:rPr>
              <a:t> for a </a:t>
            </a:r>
            <a:r>
              <a:rPr lang="fr-CA" sz="1200" kern="1200" baseline="0" dirty="0" err="1">
                <a:solidFill>
                  <a:schemeClr val="tx1"/>
                </a:solidFill>
                <a:effectLst/>
                <a:latin typeface="+mn-lt"/>
                <a:ea typeface="+mn-ea"/>
                <a:cs typeface="+mn-cs"/>
              </a:rPr>
              <a:t>healthy</a:t>
            </a:r>
            <a:r>
              <a:rPr lang="fr-CA" sz="1200" kern="1200" baseline="0" dirty="0">
                <a:solidFill>
                  <a:schemeClr val="tx1"/>
                </a:solidFill>
                <a:effectLst/>
                <a:latin typeface="+mn-lt"/>
                <a:ea typeface="+mn-ea"/>
                <a:cs typeface="+mn-cs"/>
              </a:rPr>
              <a:t> </a:t>
            </a:r>
            <a:r>
              <a:rPr lang="fr-CA" sz="1200" kern="1200" baseline="0" dirty="0" err="1">
                <a:solidFill>
                  <a:schemeClr val="tx1"/>
                </a:solidFill>
                <a:effectLst/>
                <a:latin typeface="+mn-lt"/>
                <a:ea typeface="+mn-ea"/>
                <a:cs typeface="+mn-cs"/>
              </a:rPr>
              <a:t>weight</a:t>
            </a:r>
            <a:r>
              <a:rPr lang="fr-CA" sz="1200" kern="1200" baseline="0" dirty="0">
                <a:solidFill>
                  <a:schemeClr val="tx1"/>
                </a:solidFill>
                <a:effectLst/>
                <a:latin typeface="+mn-lt"/>
                <a:ea typeface="+mn-ea"/>
                <a:cs typeface="+mn-cs"/>
              </a:rPr>
              <a:t>: the </a:t>
            </a:r>
            <a:r>
              <a:rPr lang="fr-CA" sz="1200" kern="1200" baseline="0" dirty="0" err="1">
                <a:solidFill>
                  <a:schemeClr val="tx1"/>
                </a:solidFill>
                <a:effectLst/>
                <a:latin typeface="+mn-lt"/>
                <a:ea typeface="+mn-ea"/>
                <a:cs typeface="+mn-cs"/>
              </a:rPr>
              <a:t>uncharted</a:t>
            </a:r>
            <a:r>
              <a:rPr lang="fr-CA" sz="1200" kern="1200" baseline="0" dirty="0">
                <a:solidFill>
                  <a:schemeClr val="tx1"/>
                </a:solidFill>
                <a:effectLst/>
                <a:latin typeface="+mn-lt"/>
                <a:ea typeface="+mn-ea"/>
                <a:cs typeface="+mn-cs"/>
              </a:rPr>
              <a:t> </a:t>
            </a:r>
            <a:r>
              <a:rPr lang="fr-CA" sz="1200" kern="1200" baseline="0" dirty="0" err="1">
                <a:solidFill>
                  <a:schemeClr val="tx1"/>
                </a:solidFill>
                <a:effectLst/>
                <a:latin typeface="+mn-lt"/>
                <a:ea typeface="+mn-ea"/>
                <a:cs typeface="+mn-cs"/>
              </a:rPr>
              <a:t>side</a:t>
            </a:r>
            <a:r>
              <a:rPr lang="fr-CA" sz="1200" kern="1200" baseline="0" dirty="0">
                <a:solidFill>
                  <a:schemeClr val="tx1"/>
                </a:solidFill>
                <a:effectLst/>
                <a:latin typeface="+mn-lt"/>
                <a:ea typeface="+mn-ea"/>
                <a:cs typeface="+mn-cs"/>
              </a:rPr>
              <a:t> of </a:t>
            </a:r>
            <a:r>
              <a:rPr lang="fr-CA" sz="1200" kern="1200" baseline="0" dirty="0" err="1">
                <a:solidFill>
                  <a:schemeClr val="tx1"/>
                </a:solidFill>
                <a:effectLst/>
                <a:latin typeface="+mn-lt"/>
                <a:ea typeface="+mn-ea"/>
                <a:cs typeface="+mn-cs"/>
              </a:rPr>
              <a:t>healthy</a:t>
            </a:r>
            <a:r>
              <a:rPr lang="fr-CA" sz="1200" kern="1200" baseline="0" dirty="0">
                <a:solidFill>
                  <a:schemeClr val="tx1"/>
                </a:solidFill>
                <a:effectLst/>
                <a:latin typeface="+mn-lt"/>
                <a:ea typeface="+mn-ea"/>
                <a:cs typeface="+mn-cs"/>
              </a:rPr>
              <a:t> </a:t>
            </a:r>
            <a:r>
              <a:rPr lang="fr-CA" sz="1200" kern="1200" baseline="0" dirty="0" err="1">
                <a:solidFill>
                  <a:schemeClr val="tx1"/>
                </a:solidFill>
                <a:effectLst/>
                <a:latin typeface="+mn-lt"/>
                <a:ea typeface="+mn-ea"/>
                <a:cs typeface="+mn-cs"/>
              </a:rPr>
              <a:t>weights</a:t>
            </a:r>
            <a:r>
              <a:rPr lang="fr-CA" sz="1200" kern="1200" baseline="0" dirty="0">
                <a:solidFill>
                  <a:schemeClr val="tx1"/>
                </a:solidFill>
                <a:effectLst/>
                <a:latin typeface="+mn-lt"/>
                <a:ea typeface="+mn-ea"/>
                <a:cs typeface="+mn-cs"/>
              </a:rPr>
              <a:t> initiatives. </a:t>
            </a:r>
            <a:r>
              <a:rPr lang="fr-CA" sz="1200" i="1" kern="1200" baseline="0" dirty="0" err="1">
                <a:solidFill>
                  <a:schemeClr val="tx1"/>
                </a:solidFill>
                <a:effectLst/>
                <a:latin typeface="+mn-lt"/>
                <a:ea typeface="+mn-ea"/>
                <a:cs typeface="+mn-cs"/>
              </a:rPr>
              <a:t>Eat</a:t>
            </a:r>
            <a:r>
              <a:rPr lang="fr-CA" sz="1200" i="1" kern="1200" baseline="0" dirty="0">
                <a:solidFill>
                  <a:schemeClr val="tx1"/>
                </a:solidFill>
                <a:effectLst/>
                <a:latin typeface="+mn-lt"/>
                <a:ea typeface="+mn-ea"/>
                <a:cs typeface="+mn-cs"/>
              </a:rPr>
              <a:t> </a:t>
            </a:r>
            <a:r>
              <a:rPr lang="fr-CA" sz="1200" i="1" kern="1200" baseline="0" dirty="0" err="1">
                <a:solidFill>
                  <a:schemeClr val="tx1"/>
                </a:solidFill>
                <a:effectLst/>
                <a:latin typeface="+mn-lt"/>
                <a:ea typeface="+mn-ea"/>
                <a:cs typeface="+mn-cs"/>
              </a:rPr>
              <a:t>Disord</a:t>
            </a:r>
            <a:r>
              <a:rPr lang="fr-CA" sz="1200" i="1" kern="1200" baseline="0" dirty="0">
                <a:solidFill>
                  <a:schemeClr val="tx1"/>
                </a:solidFill>
                <a:effectLst/>
                <a:latin typeface="+mn-lt"/>
                <a:ea typeface="+mn-ea"/>
                <a:cs typeface="+mn-cs"/>
              </a:rPr>
              <a:t> </a:t>
            </a:r>
            <a:r>
              <a:rPr lang="fr-CA" sz="1200" kern="1200" baseline="0" dirty="0">
                <a:solidFill>
                  <a:schemeClr val="tx1"/>
                </a:solidFill>
                <a:effectLst/>
                <a:latin typeface="+mn-lt"/>
                <a:ea typeface="+mn-ea"/>
                <a:cs typeface="+mn-cs"/>
              </a:rPr>
              <a:t>2013;21:109-116.</a:t>
            </a:r>
          </a:p>
          <a:p>
            <a:endParaRPr lang="en-CA" b="1" i="0" dirty="0"/>
          </a:p>
        </p:txBody>
      </p:sp>
      <p:sp>
        <p:nvSpPr>
          <p:cNvPr id="4" name="Slide Number Placeholder 3"/>
          <p:cNvSpPr>
            <a:spLocks noGrp="1"/>
          </p:cNvSpPr>
          <p:nvPr>
            <p:ph type="sldNum" sz="quarter" idx="5"/>
          </p:nvPr>
        </p:nvSpPr>
        <p:spPr/>
        <p:txBody>
          <a:bodyPr/>
          <a:lstStyle/>
          <a:p>
            <a:fld id="{A7DC23E1-D126-4970-B914-8923FD8A03F9}" type="slidenum">
              <a:rPr lang="en-CA" smtClean="0"/>
              <a:t>1</a:t>
            </a:fld>
            <a:endParaRPr lang="en-CA" dirty="0"/>
          </a:p>
        </p:txBody>
      </p:sp>
    </p:spTree>
    <p:extLst>
      <p:ext uri="{BB962C8B-B14F-4D97-AF65-F5344CB8AC3E}">
        <p14:creationId xmlns:p14="http://schemas.microsoft.com/office/powerpoint/2010/main" val="160688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Fournir des informations plus approfondies au cas où les élèves auraient des questions (facultatif).</a:t>
            </a:r>
          </a:p>
          <a:p>
            <a:endParaRPr lang="en-CA" b="0" dirty="0"/>
          </a:p>
          <a:p>
            <a:r>
              <a:rPr lang="fr-CA" b="1" baseline="0"/>
              <a:t>Personnel enseignant : </a:t>
            </a:r>
            <a:r>
              <a:rPr lang="fr-CA" baseline="0"/>
              <a:t>Lisez les sections de la diapositive concernant les nutriments qui intéressent les élèves.</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10</a:t>
            </a:fld>
            <a:endParaRPr lang="en-CA" dirty="0"/>
          </a:p>
        </p:txBody>
      </p:sp>
    </p:spTree>
    <p:extLst>
      <p:ext uri="{BB962C8B-B14F-4D97-AF65-F5344CB8AC3E}">
        <p14:creationId xmlns:p14="http://schemas.microsoft.com/office/powerpoint/2010/main" val="346700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Fournir des informations plus approfondies au cas où les élèves auraient des questions (facultatif).</a:t>
            </a:r>
          </a:p>
          <a:p>
            <a:endParaRPr lang="en-CA" b="0" dirty="0"/>
          </a:p>
          <a:p>
            <a:r>
              <a:rPr lang="fr-CA" b="1" baseline="0"/>
              <a:t>Personnel enseignant : </a:t>
            </a:r>
            <a:r>
              <a:rPr lang="fr-CA" baseline="0"/>
              <a:t>Lisez les sections de la diapositive concernant les nutriments qui intéressent les élèves.</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11</a:t>
            </a:fld>
            <a:endParaRPr lang="en-CA" dirty="0"/>
          </a:p>
        </p:txBody>
      </p:sp>
    </p:spTree>
    <p:extLst>
      <p:ext uri="{BB962C8B-B14F-4D97-AF65-F5344CB8AC3E}">
        <p14:creationId xmlns:p14="http://schemas.microsoft.com/office/powerpoint/2010/main" val="940283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Fournir des informations plus approfondies au cas où les élèves auraient des questions (facultatif).</a:t>
            </a:r>
          </a:p>
          <a:p>
            <a:endParaRPr lang="en-CA" b="0" dirty="0"/>
          </a:p>
          <a:p>
            <a:r>
              <a:rPr lang="fr-CA" b="1" baseline="0"/>
              <a:t>Personnel enseignant : </a:t>
            </a:r>
            <a:r>
              <a:rPr lang="fr-CA" baseline="0"/>
              <a:t>Lisez les sections de la diapositive concernant les nutriments qui intéressent les élèves.</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12</a:t>
            </a:fld>
            <a:endParaRPr lang="en-CA" dirty="0"/>
          </a:p>
        </p:txBody>
      </p:sp>
    </p:spTree>
    <p:extLst>
      <p:ext uri="{BB962C8B-B14F-4D97-AF65-F5344CB8AC3E}">
        <p14:creationId xmlns:p14="http://schemas.microsoft.com/office/powerpoint/2010/main" val="1793316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Préparer les élèves à l’activité.</a:t>
            </a:r>
          </a:p>
          <a:p>
            <a:endParaRPr lang="en-CA" b="0" dirty="0"/>
          </a:p>
          <a:p>
            <a:r>
              <a:rPr lang="fr-CA" b="1" baseline="0" dirty="0"/>
              <a:t>Personnel enseignant : </a:t>
            </a:r>
            <a:r>
              <a:rPr lang="fr-CA" baseline="0" dirty="0"/>
              <a:t>Lisez la diapositive.</a:t>
            </a:r>
            <a:endParaRPr lang="en-CA" b="1" dirty="0"/>
          </a:p>
          <a:p>
            <a:pPr lvl="0"/>
            <a:endParaRPr lang="en-CA" sz="1200" kern="1200" dirty="0">
              <a:solidFill>
                <a:schemeClr val="tx1"/>
              </a:solidFill>
              <a:effectLst/>
              <a:latin typeface="+mn-lt"/>
              <a:ea typeface="+mn-ea"/>
              <a:cs typeface="+mn-cs"/>
            </a:endParaRPr>
          </a:p>
          <a:p>
            <a:r>
              <a:rPr lang="fr-CA" baseline="0" dirty="0"/>
              <a:t>Remarque : Comme nous en avons précédemment fait la remarque, il n’est pas recommandé d’effectuer une surveillance ou un contrôle stricts des aliments consommés.</a:t>
            </a:r>
          </a:p>
          <a:p>
            <a:endParaRPr lang="en-CA" dirty="0"/>
          </a:p>
          <a:p>
            <a:r>
              <a:rPr lang="fr-CA" baseline="0" dirty="0"/>
              <a:t>Habitudes alimentaires des personnes végétariennes : « </a:t>
            </a:r>
            <a:r>
              <a:rPr lang="fr-CA" sz="1200" kern="1200" baseline="0" dirty="0">
                <a:solidFill>
                  <a:schemeClr val="tx1"/>
                </a:solidFill>
                <a:effectLst/>
                <a:latin typeface="+mn-lt"/>
                <a:ea typeface="+mn-ea"/>
                <a:cs typeface="+mn-cs"/>
              </a:rPr>
              <a:t>Selon la position des Diétitistes du Canada et de l’American </a:t>
            </a:r>
            <a:r>
              <a:rPr lang="fr-CA" sz="1200" kern="1200" baseline="0" dirty="0" err="1">
                <a:solidFill>
                  <a:schemeClr val="tx1"/>
                </a:solidFill>
                <a:effectLst/>
                <a:latin typeface="+mn-lt"/>
                <a:ea typeface="+mn-ea"/>
                <a:cs typeface="+mn-cs"/>
              </a:rPr>
              <a:t>Dietetic</a:t>
            </a:r>
            <a:r>
              <a:rPr lang="fr-CA" sz="1200" kern="1200" baseline="0" dirty="0">
                <a:solidFill>
                  <a:schemeClr val="tx1"/>
                </a:solidFill>
                <a:effectLst/>
                <a:latin typeface="+mn-lt"/>
                <a:ea typeface="+mn-ea"/>
                <a:cs typeface="+mn-cs"/>
              </a:rPr>
              <a:t> Association, </a:t>
            </a:r>
            <a:r>
              <a:rPr lang="fr-CA" sz="1200" b="1" kern="1200" baseline="0" dirty="0">
                <a:solidFill>
                  <a:schemeClr val="tx1"/>
                </a:solidFill>
                <a:effectLst/>
                <a:latin typeface="+mn-lt"/>
                <a:ea typeface="+mn-ea"/>
                <a:cs typeface="+mn-cs"/>
              </a:rPr>
              <a:t>le régime végétarien, s’il est planifié correctement, constitue une alimentation saine et adéquate sur le plan nutritionnel</a:t>
            </a:r>
            <a:r>
              <a:rPr lang="fr-CA" sz="1200" kern="1200" baseline="0" dirty="0">
                <a:solidFill>
                  <a:schemeClr val="tx1"/>
                </a:solidFill>
                <a:effectLst/>
                <a:latin typeface="+mn-lt"/>
                <a:ea typeface="+mn-ea"/>
                <a:cs typeface="+mn-cs"/>
              </a:rPr>
              <a:t>. Il engendre également des bienfaits pour la santé, puisqu’il contribue à la prévention et au traitement de certaines maladies. Tous les végétariens, en particulier les personnes qui ne mangent aucun produit animal, </a:t>
            </a:r>
            <a:r>
              <a:rPr lang="fr-CA" sz="1200" b="1" kern="1200" baseline="0" dirty="0">
                <a:solidFill>
                  <a:schemeClr val="tx1"/>
                </a:solidFill>
                <a:effectLst/>
                <a:latin typeface="+mn-lt"/>
                <a:ea typeface="+mn-ea"/>
                <a:cs typeface="+mn-cs"/>
              </a:rPr>
              <a:t>doivent s’assurer de consommer suffisamment de fer, de calcium, de vitamine D, de vitamine B</a:t>
            </a:r>
            <a:r>
              <a:rPr lang="fr-CA" sz="1200" b="1" kern="1200" baseline="-25000" dirty="0">
                <a:solidFill>
                  <a:schemeClr val="tx1"/>
                </a:solidFill>
                <a:effectLst/>
                <a:latin typeface="+mn-lt"/>
                <a:ea typeface="+mn-ea"/>
                <a:cs typeface="+mn-cs"/>
              </a:rPr>
              <a:t>12</a:t>
            </a:r>
            <a:r>
              <a:rPr lang="fr-CA" sz="1200" b="1" kern="1200" baseline="0" dirty="0">
                <a:solidFill>
                  <a:schemeClr val="tx1"/>
                </a:solidFill>
                <a:effectLst/>
                <a:latin typeface="+mn-lt"/>
                <a:ea typeface="+mn-ea"/>
                <a:cs typeface="+mn-cs"/>
              </a:rPr>
              <a:t> et de zinc</a:t>
            </a:r>
            <a:r>
              <a:rPr lang="fr-CA" sz="1200" kern="1200" baseline="0" dirty="0">
                <a:solidFill>
                  <a:schemeClr val="tx1"/>
                </a:solidFill>
                <a:effectLst/>
                <a:latin typeface="+mn-lt"/>
                <a:ea typeface="+mn-ea"/>
                <a:cs typeface="+mn-cs"/>
              </a:rPr>
              <a:t>. Manger diverses catégories de haricots, des pois, des lentilles, des produits du soya, des noix, des graines, ainsi que des produits laitiers et des œufs permet de combler aisément les besoins en protéines. »</a:t>
            </a:r>
          </a:p>
          <a:p>
            <a:endParaRPr lang="en-CA" sz="1200" b="0" i="0" kern="1200" dirty="0">
              <a:solidFill>
                <a:schemeClr val="tx1"/>
              </a:solidFill>
              <a:effectLst/>
              <a:latin typeface="+mn-lt"/>
              <a:ea typeface="+mn-ea"/>
              <a:cs typeface="+mn-cs"/>
            </a:endParaRPr>
          </a:p>
          <a:p>
            <a:r>
              <a:rPr lang="fr-CA" sz="1200" kern="1200" baseline="0" dirty="0">
                <a:solidFill>
                  <a:schemeClr val="tx1"/>
                </a:solidFill>
                <a:effectLst/>
                <a:latin typeface="+mn-lt"/>
                <a:ea typeface="+mn-ea"/>
                <a:cs typeface="+mn-cs"/>
              </a:rPr>
              <a:t>Source : Les diététistes du Canada. 2019. Planification des repas de l’adolescent végétarien. Unlockfood.ca. </a:t>
            </a:r>
            <a:r>
              <a:rPr lang="fr-CA" sz="1200" u="sng" kern="1200" baseline="0" dirty="0">
                <a:solidFill>
                  <a:schemeClr val="tx1"/>
                </a:solidFill>
                <a:effectLst/>
                <a:latin typeface="+mn-lt"/>
                <a:ea typeface="+mn-ea"/>
                <a:cs typeface="+mn-cs"/>
              </a:rPr>
              <a:t>https://www.unlockfood.ca/fr/Articles/Adolescence/Planification-des-repas-de-l%e2%80%99adolescent-vegetarien.aspx?aliaspath=%2fen%2fArticles%2fAdolescents-teenagers%2fMeal-planning-for-the-vegetarian-teen</a:t>
            </a:r>
            <a:r>
              <a:rPr lang="fr-CA" sz="1200" kern="1200" baseline="0" dirty="0">
                <a:solidFill>
                  <a:schemeClr val="tx1"/>
                </a:solidFill>
                <a:effectLst/>
                <a:latin typeface="+mn-lt"/>
                <a:ea typeface="+mn-ea"/>
                <a:cs typeface="+mn-cs"/>
              </a:rPr>
              <a:t>. Consulté le 7 oct. 2020.</a:t>
            </a:r>
          </a:p>
          <a:p>
            <a:endParaRPr lang="fr-CA"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13</a:t>
            </a:fld>
            <a:endParaRPr lang="en-CA" dirty="0"/>
          </a:p>
        </p:txBody>
      </p:sp>
    </p:spTree>
    <p:extLst>
      <p:ext uri="{BB962C8B-B14F-4D97-AF65-F5344CB8AC3E}">
        <p14:creationId xmlns:p14="http://schemas.microsoft.com/office/powerpoint/2010/main" val="256080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Préparer les élèves à l’activité et fournir des informations de base.</a:t>
            </a:r>
          </a:p>
          <a:p>
            <a:endParaRPr lang="en-CA" b="0" dirty="0"/>
          </a:p>
          <a:p>
            <a:r>
              <a:rPr lang="fr-CA" b="1" baseline="0"/>
              <a:t>Personnel enseignant : </a:t>
            </a:r>
            <a:r>
              <a:rPr lang="fr-CA" baseline="0"/>
              <a:t>Lisez la diapositive.</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14</a:t>
            </a:fld>
            <a:endParaRPr lang="en-CA" dirty="0"/>
          </a:p>
        </p:txBody>
      </p:sp>
    </p:spTree>
    <p:extLst>
      <p:ext uri="{BB962C8B-B14F-4D97-AF65-F5344CB8AC3E}">
        <p14:creationId xmlns:p14="http://schemas.microsoft.com/office/powerpoint/2010/main" val="2763489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Préparer les élèves à l’activité et fournir des informations de base.</a:t>
            </a:r>
          </a:p>
          <a:p>
            <a:endParaRPr lang="en-CA" b="0" dirty="0"/>
          </a:p>
          <a:p>
            <a:r>
              <a:rPr lang="fr-CA" b="1" baseline="0"/>
              <a:t>Personnel enseignant : </a:t>
            </a:r>
            <a:r>
              <a:rPr lang="fr-CA" baseline="0"/>
              <a:t>Lisez la diapositive.</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15</a:t>
            </a:fld>
            <a:endParaRPr lang="en-CA" dirty="0"/>
          </a:p>
        </p:txBody>
      </p:sp>
    </p:spTree>
    <p:extLst>
      <p:ext uri="{BB962C8B-B14F-4D97-AF65-F5344CB8AC3E}">
        <p14:creationId xmlns:p14="http://schemas.microsoft.com/office/powerpoint/2010/main" val="1698365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Présenter l’activité.</a:t>
            </a:r>
          </a:p>
          <a:p>
            <a:endParaRPr lang="en-CA" b="0" dirty="0"/>
          </a:p>
          <a:p>
            <a:r>
              <a:rPr lang="fr-CA" b="1" baseline="0"/>
              <a:t>Personnel enseignant :</a:t>
            </a:r>
            <a:r>
              <a:rPr lang="fr-CA" baseline="0"/>
              <a:t> Aujourd’hui, vous allez </a:t>
            </a:r>
            <a:r>
              <a:rPr lang="fr-CA" sz="1200" kern="1200" baseline="0">
                <a:solidFill>
                  <a:schemeClr val="tx1"/>
                </a:solidFill>
                <a:effectLst/>
                <a:latin typeface="+mn-lt"/>
                <a:ea typeface="+mn-ea"/>
                <a:cs typeface="+mn-cs"/>
              </a:rPr>
              <a:t>étudier dans quelle mesure le choix d’une variété de légumes et de fruits, d’aliments à grains entiers et d’aliments protéinés aide votre organisme à obtenir les nutriments dont il a besoin. Les fiches d’activité se trouvent dans le cahier d’activités de l’élève.</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fr-CA" sz="1200" kern="1200" baseline="0">
                <a:solidFill>
                  <a:schemeClr val="tx1"/>
                </a:solidFill>
                <a:effectLst/>
                <a:latin typeface="+mn-lt"/>
                <a:ea typeface="+mn-ea"/>
                <a:cs typeface="+mn-cs"/>
              </a:rPr>
              <a:t>Remarque : Il est possible d’adapter cette activité de sorte que chaque élève examine tous les graphiques d’information nutritionnelle. Pour ce faire, faites deux copies supplémentaires de la fiche d’activité « Profils d’aliment », qui se trouve dans le cahier d’activités de l’élève, pour chaque élève. Ensuite, faites passer les trois séries de graphiques d’information nutritionnelle d’un groupe d’élèves à l’autre ou montrez les diapositives cachées qui suivent.</a:t>
            </a:r>
          </a:p>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16</a:t>
            </a:fld>
            <a:endParaRPr lang="en-CA" dirty="0"/>
          </a:p>
        </p:txBody>
      </p:sp>
    </p:spTree>
    <p:extLst>
      <p:ext uri="{BB962C8B-B14F-4D97-AF65-F5344CB8AC3E}">
        <p14:creationId xmlns:p14="http://schemas.microsoft.com/office/powerpoint/2010/main" val="172143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Présenter l’activité.</a:t>
            </a:r>
          </a:p>
          <a:p>
            <a:endParaRPr lang="en-CA" b="0" dirty="0"/>
          </a:p>
          <a:p>
            <a:r>
              <a:rPr lang="fr-CA" b="1" baseline="0"/>
              <a:t>Personnel enseignant : </a:t>
            </a:r>
            <a:r>
              <a:rPr lang="fr-CA" sz="1200" kern="1200" baseline="0">
                <a:solidFill>
                  <a:schemeClr val="tx1"/>
                </a:solidFill>
                <a:effectLst/>
                <a:latin typeface="+mn-lt"/>
                <a:ea typeface="+mn-ea"/>
                <a:cs typeface="+mn-cs"/>
              </a:rPr>
              <a:t>Lisez la diapositive.</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17</a:t>
            </a:fld>
            <a:endParaRPr lang="en-CA" dirty="0"/>
          </a:p>
        </p:txBody>
      </p:sp>
    </p:spTree>
    <p:extLst>
      <p:ext uri="{BB962C8B-B14F-4D97-AF65-F5344CB8AC3E}">
        <p14:creationId xmlns:p14="http://schemas.microsoft.com/office/powerpoint/2010/main" val="3737334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18</a:t>
            </a:fld>
            <a:endParaRPr lang="en-CA" dirty="0"/>
          </a:p>
        </p:txBody>
      </p:sp>
    </p:spTree>
    <p:extLst>
      <p:ext uri="{BB962C8B-B14F-4D97-AF65-F5344CB8AC3E}">
        <p14:creationId xmlns:p14="http://schemas.microsoft.com/office/powerpoint/2010/main" val="3217836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19</a:t>
            </a:fld>
            <a:endParaRPr lang="en-CA" dirty="0"/>
          </a:p>
        </p:txBody>
      </p:sp>
    </p:spTree>
    <p:extLst>
      <p:ext uri="{BB962C8B-B14F-4D97-AF65-F5344CB8AC3E}">
        <p14:creationId xmlns:p14="http://schemas.microsoft.com/office/powerpoint/2010/main" val="353220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a:t>
            </a:r>
            <a:r>
              <a:rPr lang="fr-CA" baseline="0" dirty="0"/>
              <a:t> Examiner le but du programme « Des aliments pour moi ».</a:t>
            </a:r>
          </a:p>
          <a:p>
            <a:endParaRPr lang="en-CA" b="0" dirty="0"/>
          </a:p>
          <a:p>
            <a:r>
              <a:rPr lang="fr-CA" b="1" baseline="0" dirty="0"/>
              <a:t>Personnel enseignant : </a:t>
            </a:r>
            <a:r>
              <a:rPr lang="fr-CA" baseline="0" dirty="0"/>
              <a:t>Lisez la diapositive.</a:t>
            </a:r>
            <a:endParaRPr lang="en-CA" b="1"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Visitez le https://guide-alimentaire.canada.ca/fr/ pour plus d’information sur le </a:t>
            </a:r>
            <a:r>
              <a:rPr lang="fr-CA" i="1" baseline="0" dirty="0"/>
              <a:t>Guide alimentaire canadien</a:t>
            </a:r>
            <a:r>
              <a:rPr lang="fr-CA" baseline="0" dirty="0"/>
              <a:t>.</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a:t>
            </a:fld>
            <a:endParaRPr lang="en-CA" dirty="0"/>
          </a:p>
        </p:txBody>
      </p:sp>
    </p:spTree>
    <p:extLst>
      <p:ext uri="{BB962C8B-B14F-4D97-AF65-F5344CB8AC3E}">
        <p14:creationId xmlns:p14="http://schemas.microsoft.com/office/powerpoint/2010/main" val="225933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Activité facultative avec toute la classe.</a:t>
            </a:r>
          </a:p>
          <a:p>
            <a:endParaRPr lang="en-CA" b="0" dirty="0"/>
          </a:p>
          <a:p>
            <a:r>
              <a:rPr lang="fr-CA" b="1" baseline="0" dirty="0"/>
              <a:t>Personnel enseignant :</a:t>
            </a:r>
            <a:r>
              <a:rPr lang="fr-CA" baseline="0" dirty="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20</a:t>
            </a:fld>
            <a:endParaRPr lang="en-CA" dirty="0"/>
          </a:p>
        </p:txBody>
      </p:sp>
    </p:spTree>
    <p:extLst>
      <p:ext uri="{BB962C8B-B14F-4D97-AF65-F5344CB8AC3E}">
        <p14:creationId xmlns:p14="http://schemas.microsoft.com/office/powerpoint/2010/main" val="183274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b="0"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21</a:t>
            </a:fld>
            <a:endParaRPr lang="en-CA" dirty="0"/>
          </a:p>
        </p:txBody>
      </p:sp>
    </p:spTree>
    <p:extLst>
      <p:ext uri="{BB962C8B-B14F-4D97-AF65-F5344CB8AC3E}">
        <p14:creationId xmlns:p14="http://schemas.microsoft.com/office/powerpoint/2010/main" val="100862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22</a:t>
            </a:fld>
            <a:endParaRPr lang="en-CA" dirty="0"/>
          </a:p>
        </p:txBody>
      </p:sp>
    </p:spTree>
    <p:extLst>
      <p:ext uri="{BB962C8B-B14F-4D97-AF65-F5344CB8AC3E}">
        <p14:creationId xmlns:p14="http://schemas.microsoft.com/office/powerpoint/2010/main" val="358948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23</a:t>
            </a:fld>
            <a:endParaRPr lang="en-CA" dirty="0"/>
          </a:p>
        </p:txBody>
      </p:sp>
    </p:spTree>
    <p:extLst>
      <p:ext uri="{BB962C8B-B14F-4D97-AF65-F5344CB8AC3E}">
        <p14:creationId xmlns:p14="http://schemas.microsoft.com/office/powerpoint/2010/main" val="92899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24</a:t>
            </a:fld>
            <a:endParaRPr lang="en-CA" dirty="0"/>
          </a:p>
        </p:txBody>
      </p:sp>
    </p:spTree>
    <p:extLst>
      <p:ext uri="{BB962C8B-B14F-4D97-AF65-F5344CB8AC3E}">
        <p14:creationId xmlns:p14="http://schemas.microsoft.com/office/powerpoint/2010/main" val="69248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25</a:t>
            </a:fld>
            <a:endParaRPr lang="en-CA" dirty="0"/>
          </a:p>
        </p:txBody>
      </p:sp>
    </p:spTree>
    <p:extLst>
      <p:ext uri="{BB962C8B-B14F-4D97-AF65-F5344CB8AC3E}">
        <p14:creationId xmlns:p14="http://schemas.microsoft.com/office/powerpoint/2010/main" val="102022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26</a:t>
            </a:fld>
            <a:endParaRPr lang="en-CA" dirty="0"/>
          </a:p>
        </p:txBody>
      </p:sp>
    </p:spTree>
    <p:extLst>
      <p:ext uri="{BB962C8B-B14F-4D97-AF65-F5344CB8AC3E}">
        <p14:creationId xmlns:p14="http://schemas.microsoft.com/office/powerpoint/2010/main" val="794766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27</a:t>
            </a:fld>
            <a:endParaRPr lang="en-CA" dirty="0"/>
          </a:p>
        </p:txBody>
      </p:sp>
    </p:spTree>
    <p:extLst>
      <p:ext uri="{BB962C8B-B14F-4D97-AF65-F5344CB8AC3E}">
        <p14:creationId xmlns:p14="http://schemas.microsoft.com/office/powerpoint/2010/main" val="3970764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28</a:t>
            </a:fld>
            <a:endParaRPr lang="en-CA" dirty="0"/>
          </a:p>
        </p:txBody>
      </p:sp>
    </p:spTree>
    <p:extLst>
      <p:ext uri="{BB962C8B-B14F-4D97-AF65-F5344CB8AC3E}">
        <p14:creationId xmlns:p14="http://schemas.microsoft.com/office/powerpoint/2010/main" val="304716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29</a:t>
            </a:fld>
            <a:endParaRPr lang="en-CA" dirty="0"/>
          </a:p>
        </p:txBody>
      </p:sp>
    </p:spTree>
    <p:extLst>
      <p:ext uri="{BB962C8B-B14F-4D97-AF65-F5344CB8AC3E}">
        <p14:creationId xmlns:p14="http://schemas.microsoft.com/office/powerpoint/2010/main" val="317255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Expliquer à quoi sert le </a:t>
            </a:r>
            <a:r>
              <a:rPr lang="fr-CA" i="1" baseline="0" dirty="0"/>
              <a:t>Guide alimentaire canadien</a:t>
            </a:r>
            <a:r>
              <a:rPr lang="fr-CA" baseline="0" dirty="0"/>
              <a:t>.</a:t>
            </a:r>
          </a:p>
          <a:p>
            <a:endParaRPr lang="en-CA" b="0" i="0" dirty="0"/>
          </a:p>
          <a:p>
            <a:r>
              <a:rPr lang="fr-CA" b="1" baseline="0" dirty="0"/>
              <a:t>Personnel enseignant :</a:t>
            </a:r>
            <a:r>
              <a:rPr lang="fr-CA" baseline="0" dirty="0"/>
              <a:t> Voici un autre exemple illustrant la façon dont tirer parti du </a:t>
            </a:r>
            <a:r>
              <a:rPr lang="fr-CA" i="1" baseline="0" dirty="0"/>
              <a:t>Guide alimentaire canadien </a:t>
            </a:r>
            <a:r>
              <a:rPr lang="fr-CA" baseline="0" dirty="0"/>
              <a:t>pour la préparation d’un repas.</a:t>
            </a:r>
          </a:p>
          <a:p>
            <a:endParaRPr lang="en-CA" b="0" i="0" dirty="0"/>
          </a:p>
          <a:p>
            <a:r>
              <a:rPr lang="fr-CA" baseline="0" dirty="0"/>
              <a:t>Remarque : Les aliments qui figurent à l’écran dans leur forme finie sont les suivants : chili végétarien, fromage, pointes de pita et yogourt avec des fruits.</a:t>
            </a:r>
            <a:endParaRPr lang="en-CA" b="1" dirty="0"/>
          </a:p>
          <a:p>
            <a:endParaRPr lang="en-CA" b="0" i="0" dirty="0"/>
          </a:p>
          <a:p>
            <a:r>
              <a:rPr lang="fr-CA" baseline="0" dirty="0"/>
              <a:t>S’il est impossible de lire la vidéo, utilisez le lien </a:t>
            </a:r>
            <a:r>
              <a:rPr lang="fr-CA" baseline="0" dirty="0" err="1"/>
              <a:t>Vimeo</a:t>
            </a:r>
            <a:r>
              <a:rPr lang="fr-CA" baseline="0" dirty="0"/>
              <a:t> suivant : </a:t>
            </a:r>
            <a:r>
              <a:rPr lang="fr-CA" u="sng" baseline="0" dirty="0"/>
              <a:t>https://vimeo.com/465816733/99b2d1e1d1</a:t>
            </a:r>
          </a:p>
          <a:p>
            <a:endParaRPr lang="en-CA" b="1" dirty="0"/>
          </a:p>
        </p:txBody>
      </p:sp>
      <p:sp>
        <p:nvSpPr>
          <p:cNvPr id="4" name="Slide Number Placeholder 3"/>
          <p:cNvSpPr>
            <a:spLocks noGrp="1"/>
          </p:cNvSpPr>
          <p:nvPr>
            <p:ph type="sldNum" sz="quarter" idx="5"/>
          </p:nvPr>
        </p:nvSpPr>
        <p:spPr/>
        <p:txBody>
          <a:bodyPr/>
          <a:lstStyle/>
          <a:p>
            <a:fld id="{B4745A9F-459A-4A2E-AC98-F82562222865}" type="slidenum">
              <a:rPr lang="en-CA" smtClean="0"/>
              <a:t>3</a:t>
            </a:fld>
            <a:endParaRPr lang="en-CA" dirty="0"/>
          </a:p>
        </p:txBody>
      </p:sp>
    </p:spTree>
    <p:extLst>
      <p:ext uri="{BB962C8B-B14F-4D97-AF65-F5344CB8AC3E}">
        <p14:creationId xmlns:p14="http://schemas.microsoft.com/office/powerpoint/2010/main" val="1139897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30</a:t>
            </a:fld>
            <a:endParaRPr lang="en-CA" dirty="0"/>
          </a:p>
        </p:txBody>
      </p:sp>
    </p:spTree>
    <p:extLst>
      <p:ext uri="{BB962C8B-B14F-4D97-AF65-F5344CB8AC3E}">
        <p14:creationId xmlns:p14="http://schemas.microsoft.com/office/powerpoint/2010/main" val="2888824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31</a:t>
            </a:fld>
            <a:endParaRPr lang="en-CA" dirty="0"/>
          </a:p>
        </p:txBody>
      </p:sp>
    </p:spTree>
    <p:extLst>
      <p:ext uri="{BB962C8B-B14F-4D97-AF65-F5344CB8AC3E}">
        <p14:creationId xmlns:p14="http://schemas.microsoft.com/office/powerpoint/2010/main" val="3831489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32</a:t>
            </a:fld>
            <a:endParaRPr lang="en-CA" dirty="0"/>
          </a:p>
        </p:txBody>
      </p:sp>
    </p:spTree>
    <p:extLst>
      <p:ext uri="{BB962C8B-B14F-4D97-AF65-F5344CB8AC3E}">
        <p14:creationId xmlns:p14="http://schemas.microsoft.com/office/powerpoint/2010/main" val="3054197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33</a:t>
            </a:fld>
            <a:endParaRPr lang="en-CA" dirty="0"/>
          </a:p>
        </p:txBody>
      </p:sp>
    </p:spTree>
    <p:extLst>
      <p:ext uri="{BB962C8B-B14F-4D97-AF65-F5344CB8AC3E}">
        <p14:creationId xmlns:p14="http://schemas.microsoft.com/office/powerpoint/2010/main" val="1673807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34</a:t>
            </a:fld>
            <a:endParaRPr lang="en-CA" dirty="0"/>
          </a:p>
        </p:txBody>
      </p:sp>
    </p:spTree>
    <p:extLst>
      <p:ext uri="{BB962C8B-B14F-4D97-AF65-F5344CB8AC3E}">
        <p14:creationId xmlns:p14="http://schemas.microsoft.com/office/powerpoint/2010/main" val="362732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Activité facultative avec toute la classe.</a:t>
            </a:r>
          </a:p>
          <a:p>
            <a:endParaRPr lang="en-CA" b="0" dirty="0"/>
          </a:p>
          <a:p>
            <a:r>
              <a:rPr lang="fr-CA" b="1" baseline="0"/>
              <a:t>Personnel enseignant :</a:t>
            </a:r>
            <a:r>
              <a:rPr lang="fr-CA" baseline="0"/>
              <a:t> Montrez la diapositive aux élèves afin qu’ils en analysent le contenu et inscrivent leurs réponses sur la fiche de travail.</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35</a:t>
            </a:fld>
            <a:endParaRPr lang="en-CA" dirty="0"/>
          </a:p>
        </p:txBody>
      </p:sp>
    </p:spTree>
    <p:extLst>
      <p:ext uri="{BB962C8B-B14F-4D97-AF65-F5344CB8AC3E}">
        <p14:creationId xmlns:p14="http://schemas.microsoft.com/office/powerpoint/2010/main" val="2219427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Discuter des apprentissages des élèves.</a:t>
            </a:r>
          </a:p>
          <a:p>
            <a:endParaRPr lang="en-CA" b="0" dirty="0"/>
          </a:p>
          <a:p>
            <a:r>
              <a:rPr lang="fr-CA" b="1" baseline="0"/>
              <a:t>Personnel enseignant : </a:t>
            </a:r>
            <a:r>
              <a:rPr lang="fr-CA" baseline="0"/>
              <a:t>Lisez la diapositive et discutez des réponses des élèves.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fr-CA" sz="1200" kern="1200" baseline="0">
                <a:solidFill>
                  <a:schemeClr val="tx1"/>
                </a:solidFill>
                <a:effectLst/>
                <a:latin typeface="+mn-lt"/>
                <a:ea typeface="+mn-ea"/>
                <a:cs typeface="+mn-cs"/>
              </a:rPr>
              <a:t>Remarque : Si vous avez effectué cette activité avec toute la classe, invitez les élèves à faire part de leurs réponses individuellement. Si vous souhaitez passer en revue les réponses pour chaque graphique d’information nutritionnelle, montrez le corrigé qui figure dans les diapositives suivantes.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36</a:t>
            </a:fld>
            <a:endParaRPr lang="en-CA" dirty="0"/>
          </a:p>
        </p:txBody>
      </p:sp>
    </p:spTree>
    <p:extLst>
      <p:ext uri="{BB962C8B-B14F-4D97-AF65-F5344CB8AC3E}">
        <p14:creationId xmlns:p14="http://schemas.microsoft.com/office/powerpoint/2010/main" val="3601768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Corrigé de l’activité.</a:t>
            </a:r>
          </a:p>
          <a:p>
            <a:endParaRPr lang="en-CA" b="0" dirty="0"/>
          </a:p>
          <a:p>
            <a:r>
              <a:rPr lang="fr-CA" b="1" baseline="0"/>
              <a:t>Personnel enseignant :</a:t>
            </a:r>
            <a:r>
              <a:rPr lang="fr-CA" baseline="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37</a:t>
            </a:fld>
            <a:endParaRPr lang="en-CA" dirty="0"/>
          </a:p>
        </p:txBody>
      </p:sp>
    </p:spTree>
    <p:extLst>
      <p:ext uri="{BB962C8B-B14F-4D97-AF65-F5344CB8AC3E}">
        <p14:creationId xmlns:p14="http://schemas.microsoft.com/office/powerpoint/2010/main" val="1470692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r>
              <a:rPr lang="en-CA" dirty="0"/>
              <a:t> </a:t>
            </a:r>
          </a:p>
        </p:txBody>
      </p:sp>
      <p:sp>
        <p:nvSpPr>
          <p:cNvPr id="4" name="Slide Number Placeholder 3"/>
          <p:cNvSpPr>
            <a:spLocks noGrp="1"/>
          </p:cNvSpPr>
          <p:nvPr>
            <p:ph type="sldNum" sz="quarter" idx="5"/>
          </p:nvPr>
        </p:nvSpPr>
        <p:spPr/>
        <p:txBody>
          <a:bodyPr/>
          <a:lstStyle/>
          <a:p>
            <a:fld id="{B4745A9F-459A-4A2E-AC98-F82562222865}" type="slidenum">
              <a:rPr lang="en-CA" smtClean="0"/>
              <a:t>38</a:t>
            </a:fld>
            <a:endParaRPr lang="en-CA" dirty="0"/>
          </a:p>
        </p:txBody>
      </p:sp>
    </p:spTree>
    <p:extLst>
      <p:ext uri="{BB962C8B-B14F-4D97-AF65-F5344CB8AC3E}">
        <p14:creationId xmlns:p14="http://schemas.microsoft.com/office/powerpoint/2010/main" val="2310824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39</a:t>
            </a:fld>
            <a:endParaRPr lang="en-CA" dirty="0"/>
          </a:p>
        </p:txBody>
      </p:sp>
    </p:spTree>
    <p:extLst>
      <p:ext uri="{BB962C8B-B14F-4D97-AF65-F5344CB8AC3E}">
        <p14:creationId xmlns:p14="http://schemas.microsoft.com/office/powerpoint/2010/main" val="424327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But de la diapositive : </a:t>
            </a:r>
            <a:r>
              <a:rPr lang="fr-CA" baseline="0" dirty="0"/>
              <a:t>Expliquer à quoi sert le </a:t>
            </a:r>
            <a:r>
              <a:rPr lang="fr-CA" i="1" baseline="0" dirty="0"/>
              <a:t>Guide alimentaire canadien</a:t>
            </a:r>
            <a:r>
              <a:rPr lang="fr-CA" baseline="0" dirty="0"/>
              <a:t>. Si vous ne disposez pas d’une connexion Internet, montrez ces images plutôt que la vidéo.</a:t>
            </a:r>
            <a:endParaRPr lang="en-CA" b="0" i="0" dirty="0"/>
          </a:p>
          <a:p>
            <a:endParaRPr lang="en-CA" b="0" i="0" dirty="0"/>
          </a:p>
          <a:p>
            <a:r>
              <a:rPr lang="fr-CA" b="1" baseline="0" dirty="0"/>
              <a:t>Personnel enseignant :</a:t>
            </a:r>
            <a:r>
              <a:rPr lang="fr-CA" baseline="0" dirty="0"/>
              <a:t> Voici un autre exemple illustrant la façon dont tirer parti du </a:t>
            </a:r>
            <a:r>
              <a:rPr lang="fr-CA" i="1" baseline="0" dirty="0"/>
              <a:t>Guide alimentaire canadien </a:t>
            </a:r>
            <a:r>
              <a:rPr lang="fr-CA" baseline="0" dirty="0"/>
              <a:t>pour la préparation d’un repas.</a:t>
            </a:r>
          </a:p>
          <a:p>
            <a:endParaRPr lang="en-CA" b="0" i="0" dirty="0"/>
          </a:p>
          <a:p>
            <a:r>
              <a:rPr lang="fr-CA" baseline="0" dirty="0"/>
              <a:t>Remarque : Les aliments qui figurent à l’écran dans leur forme finie sont les suivants : chili végétarien, fromage, pointes de pita et yogourt avec des fruits.</a:t>
            </a:r>
            <a:endParaRPr lang="en-CA" b="1" dirty="0"/>
          </a:p>
          <a:p>
            <a:endParaRPr lang="en-CA" dirty="0"/>
          </a:p>
        </p:txBody>
      </p:sp>
      <p:sp>
        <p:nvSpPr>
          <p:cNvPr id="4" name="Slide Number Placeholder 3"/>
          <p:cNvSpPr>
            <a:spLocks noGrp="1"/>
          </p:cNvSpPr>
          <p:nvPr>
            <p:ph type="sldNum" sz="quarter" idx="5"/>
          </p:nvPr>
        </p:nvSpPr>
        <p:spPr/>
        <p:txBody>
          <a:bodyPr/>
          <a:lstStyle/>
          <a:p>
            <a:fld id="{A7DC23E1-D126-4970-B914-8923FD8A03F9}" type="slidenum">
              <a:rPr lang="en-CA" smtClean="0"/>
              <a:t>4</a:t>
            </a:fld>
            <a:endParaRPr lang="en-CA" dirty="0"/>
          </a:p>
        </p:txBody>
      </p:sp>
    </p:spTree>
    <p:extLst>
      <p:ext uri="{BB962C8B-B14F-4D97-AF65-F5344CB8AC3E}">
        <p14:creationId xmlns:p14="http://schemas.microsoft.com/office/powerpoint/2010/main" val="1081334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sz="1200" b="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40</a:t>
            </a:fld>
            <a:endParaRPr lang="en-CA" dirty="0"/>
          </a:p>
        </p:txBody>
      </p:sp>
    </p:spTree>
    <p:extLst>
      <p:ext uri="{BB962C8B-B14F-4D97-AF65-F5344CB8AC3E}">
        <p14:creationId xmlns:p14="http://schemas.microsoft.com/office/powerpoint/2010/main" val="245518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Corrigé de l’activité.</a:t>
            </a:r>
          </a:p>
          <a:p>
            <a:endParaRPr lang="en-CA" b="0" dirty="0"/>
          </a:p>
          <a:p>
            <a:r>
              <a:rPr lang="fr-CA" b="1" baseline="0"/>
              <a:t>Personnel enseignant :</a:t>
            </a:r>
            <a:r>
              <a:rPr lang="fr-CA" baseline="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41</a:t>
            </a:fld>
            <a:endParaRPr lang="en-CA" dirty="0"/>
          </a:p>
        </p:txBody>
      </p:sp>
    </p:spTree>
    <p:extLst>
      <p:ext uri="{BB962C8B-B14F-4D97-AF65-F5344CB8AC3E}">
        <p14:creationId xmlns:p14="http://schemas.microsoft.com/office/powerpoint/2010/main" val="3865913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42</a:t>
            </a:fld>
            <a:endParaRPr lang="en-CA" dirty="0"/>
          </a:p>
        </p:txBody>
      </p:sp>
    </p:spTree>
    <p:extLst>
      <p:ext uri="{BB962C8B-B14F-4D97-AF65-F5344CB8AC3E}">
        <p14:creationId xmlns:p14="http://schemas.microsoft.com/office/powerpoint/2010/main" val="3668765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43</a:t>
            </a:fld>
            <a:endParaRPr lang="en-CA" dirty="0"/>
          </a:p>
        </p:txBody>
      </p:sp>
    </p:spTree>
    <p:extLst>
      <p:ext uri="{BB962C8B-B14F-4D97-AF65-F5344CB8AC3E}">
        <p14:creationId xmlns:p14="http://schemas.microsoft.com/office/powerpoint/2010/main" val="3617213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44</a:t>
            </a:fld>
            <a:endParaRPr lang="en-CA" dirty="0"/>
          </a:p>
        </p:txBody>
      </p:sp>
    </p:spTree>
    <p:extLst>
      <p:ext uri="{BB962C8B-B14F-4D97-AF65-F5344CB8AC3E}">
        <p14:creationId xmlns:p14="http://schemas.microsoft.com/office/powerpoint/2010/main" val="1522553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b="0" dirty="0"/>
          </a:p>
          <a:p>
            <a:r>
              <a:rPr lang="fr-CA" sz="1200" kern="1200" baseline="0" dirty="0">
                <a:solidFill>
                  <a:schemeClr val="tx1"/>
                </a:solidFill>
                <a:effectLst/>
                <a:latin typeface="+mn-lt"/>
                <a:ea typeface="+mn-ea"/>
                <a:cs typeface="+mn-cs"/>
              </a:rPr>
              <a:t>Remarque : « Les céréales à déjeuner peuvent contenir de la thiamine, de la niacine, de la vitamine B</a:t>
            </a:r>
            <a:r>
              <a:rPr lang="fr-CA" sz="1200" kern="1200" baseline="-25000" dirty="0">
                <a:solidFill>
                  <a:schemeClr val="tx1"/>
                </a:solidFill>
                <a:effectLst/>
                <a:latin typeface="+mn-lt"/>
                <a:ea typeface="+mn-ea"/>
                <a:cs typeface="+mn-cs"/>
              </a:rPr>
              <a:t>6</a:t>
            </a:r>
            <a:r>
              <a:rPr lang="fr-CA" sz="1200" kern="1200" baseline="0" dirty="0">
                <a:solidFill>
                  <a:schemeClr val="tx1"/>
                </a:solidFill>
                <a:effectLst/>
                <a:latin typeface="+mn-lt"/>
                <a:ea typeface="+mn-ea"/>
                <a:cs typeface="+mn-cs"/>
              </a:rPr>
              <a:t>, de l’acide pantothénique, de l’acide folique, du fer, du magnésium et du zinc, dans des quantités précisées par le Règlement. »</a:t>
            </a:r>
            <a:endParaRPr lang="en-CA" b="0" dirty="0"/>
          </a:p>
          <a:p>
            <a:endParaRPr lang="en-CA" sz="1200" b="0" i="0" kern="1200" dirty="0">
              <a:solidFill>
                <a:schemeClr val="tx1"/>
              </a:solidFill>
              <a:effectLst/>
              <a:latin typeface="+mn-lt"/>
              <a:ea typeface="+mn-ea"/>
              <a:cs typeface="+mn-cs"/>
            </a:endParaRPr>
          </a:p>
          <a:p>
            <a:r>
              <a:rPr lang="fr-CA" sz="1200" kern="1200" baseline="0" dirty="0">
                <a:solidFill>
                  <a:schemeClr val="tx1"/>
                </a:solidFill>
                <a:effectLst/>
                <a:latin typeface="+mn-lt"/>
                <a:ea typeface="+mn-ea"/>
                <a:cs typeface="+mn-cs"/>
              </a:rPr>
              <a:t>Source : Agence canadienne d’inspection des aliments. 2019. Exigences d’étiquetage et de composition pour les céréales et les produits de boulangerie : Enrichissement. https://inspection.canada.ca/exigences-en-matiere-d-etiquetage-des-aliments/etiquetage/industrie/cereales-et-les-produits-de-boulangerie/fra/1392135900214/1392135960867?chap=6. </a:t>
            </a:r>
            <a:r>
              <a:rPr lang="fr-CA" sz="900" kern="1200" baseline="0" dirty="0">
                <a:solidFill>
                  <a:schemeClr val="tx1"/>
                </a:solidFill>
                <a:effectLst/>
                <a:latin typeface="+mn-lt"/>
                <a:ea typeface="+mn-ea"/>
                <a:cs typeface="+mn-cs"/>
              </a:rPr>
              <a:t>Consulté le 7 oct. 2020. </a:t>
            </a:r>
            <a:endParaRPr lang="en-CA" i="0" dirty="0"/>
          </a:p>
          <a:p>
            <a:endParaRPr lang="en-CA" b="0"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45</a:t>
            </a:fld>
            <a:endParaRPr lang="en-CA" dirty="0"/>
          </a:p>
        </p:txBody>
      </p:sp>
    </p:spTree>
    <p:extLst>
      <p:ext uri="{BB962C8B-B14F-4D97-AF65-F5344CB8AC3E}">
        <p14:creationId xmlns:p14="http://schemas.microsoft.com/office/powerpoint/2010/main" val="1656716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a:p>
            <a:r>
              <a:rPr lang="fr-CA" sz="1200" kern="1200" baseline="0" dirty="0">
                <a:solidFill>
                  <a:schemeClr val="tx1"/>
                </a:solidFill>
                <a:effectLst/>
                <a:latin typeface="+mn-lt"/>
                <a:ea typeface="+mn-ea"/>
                <a:cs typeface="+mn-cs"/>
              </a:rPr>
              <a:t>Remarque : « La farine (également appelée farine blanche, farine enrichie et farine blanche enrichie) doit contenir de la thiamine, de la riboflavine, de la niacine, de l’acide folique et du fer ajoutés selon les quantités prescrites par le Règlement. »</a:t>
            </a:r>
          </a:p>
          <a:p>
            <a:endParaRPr lang="en-CA" sz="1200" b="0" i="0" kern="1200" dirty="0">
              <a:solidFill>
                <a:schemeClr val="tx1"/>
              </a:solidFill>
              <a:effectLst/>
              <a:latin typeface="+mn-lt"/>
              <a:ea typeface="+mn-ea"/>
              <a:cs typeface="+mn-cs"/>
            </a:endParaRPr>
          </a:p>
          <a:p>
            <a:r>
              <a:rPr lang="fr-CA" sz="1200" kern="1200" baseline="0" dirty="0">
                <a:solidFill>
                  <a:schemeClr val="tx1"/>
                </a:solidFill>
                <a:effectLst/>
                <a:latin typeface="+mn-lt"/>
                <a:ea typeface="+mn-ea"/>
                <a:cs typeface="+mn-cs"/>
              </a:rPr>
              <a:t>Source : Agence canadienne d’inspection des aliments. 2019. Exigences d’étiquetage et de composition pour les céréales et les produits de boulangerie : Enrichissement.</a:t>
            </a:r>
            <a:r>
              <a:rPr lang="fr-CA" sz="1200" i="1" kern="1200" baseline="0" dirty="0">
                <a:solidFill>
                  <a:schemeClr val="tx1"/>
                </a:solidFill>
                <a:effectLst/>
                <a:latin typeface="+mn-lt"/>
                <a:ea typeface="+mn-ea"/>
                <a:cs typeface="+mn-cs"/>
              </a:rPr>
              <a:t> </a:t>
            </a:r>
            <a:r>
              <a:rPr lang="fr-CA" sz="1200" u="sng" kern="1200" baseline="0" dirty="0">
                <a:solidFill>
                  <a:schemeClr val="tx1"/>
                </a:solidFill>
                <a:effectLst/>
                <a:latin typeface="+mn-lt"/>
                <a:ea typeface="+mn-ea"/>
                <a:cs typeface="+mn-cs"/>
              </a:rPr>
              <a:t>https://inspection.canada.ca/exigences-en-matiere-d-etiquetage-des-aliments/etiquetage/industrie/cereales-et-les-produits-de-boulangerie/fra/1392135900214/1392135960867?chap=6</a:t>
            </a:r>
            <a:r>
              <a:rPr lang="fr-CA" sz="1200" kern="1200" baseline="0" dirty="0">
                <a:solidFill>
                  <a:schemeClr val="tx1"/>
                </a:solidFill>
                <a:effectLst/>
                <a:latin typeface="+mn-lt"/>
                <a:ea typeface="+mn-ea"/>
                <a:cs typeface="+mn-cs"/>
              </a:rPr>
              <a:t>. </a:t>
            </a:r>
            <a:r>
              <a:rPr lang="fr-CA" sz="900" kern="1200" baseline="0" dirty="0">
                <a:solidFill>
                  <a:schemeClr val="tx1"/>
                </a:solidFill>
                <a:effectLst/>
                <a:latin typeface="+mn-lt"/>
                <a:ea typeface="+mn-ea"/>
                <a:cs typeface="+mn-cs"/>
              </a:rPr>
              <a:t>Consulté le 7 oct. 2020. </a:t>
            </a:r>
            <a:endParaRPr lang="en-CA" i="0" dirty="0"/>
          </a:p>
        </p:txBody>
      </p:sp>
      <p:sp>
        <p:nvSpPr>
          <p:cNvPr id="4" name="Slide Number Placeholder 3"/>
          <p:cNvSpPr>
            <a:spLocks noGrp="1"/>
          </p:cNvSpPr>
          <p:nvPr>
            <p:ph type="sldNum" sz="quarter" idx="5"/>
          </p:nvPr>
        </p:nvSpPr>
        <p:spPr/>
        <p:txBody>
          <a:bodyPr/>
          <a:lstStyle/>
          <a:p>
            <a:fld id="{B4745A9F-459A-4A2E-AC98-F82562222865}" type="slidenum">
              <a:rPr lang="en-CA" smtClean="0"/>
              <a:t>46</a:t>
            </a:fld>
            <a:endParaRPr lang="en-CA" dirty="0"/>
          </a:p>
        </p:txBody>
      </p:sp>
    </p:spTree>
    <p:extLst>
      <p:ext uri="{BB962C8B-B14F-4D97-AF65-F5344CB8AC3E}">
        <p14:creationId xmlns:p14="http://schemas.microsoft.com/office/powerpoint/2010/main" val="391917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a:p>
            <a:r>
              <a:rPr lang="fr-CA" sz="900" kern="1200" baseline="0" dirty="0">
                <a:solidFill>
                  <a:schemeClr val="tx1"/>
                </a:solidFill>
                <a:effectLst/>
                <a:latin typeface="+mn-lt"/>
                <a:ea typeface="+mn-ea"/>
                <a:cs typeface="+mn-cs"/>
              </a:rPr>
              <a:t>Remarque : « Les pâtes (pâtes alimentaires) peuvent être enrichies avec de la thiamine, de la riboflavine, de la niacine, de l’acide folique et du fer, conformément au [Règlement]. »</a:t>
            </a:r>
          </a:p>
          <a:p>
            <a:endParaRPr lang="en-CA" sz="9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900" kern="1200" baseline="0" dirty="0">
                <a:solidFill>
                  <a:schemeClr val="tx1"/>
                </a:solidFill>
                <a:effectLst/>
                <a:latin typeface="+mn-lt"/>
                <a:ea typeface="+mn-ea"/>
                <a:cs typeface="+mn-cs"/>
              </a:rPr>
              <a:t>Source : Agence canadienne d’inspection des aliments. 2019. Exigences d’étiquetage et de composition pour les céréales et les produits de boulangerie : Enrichissement. </a:t>
            </a:r>
            <a:r>
              <a:rPr lang="fr-CA" sz="900" u="sng" kern="1200" baseline="0" dirty="0">
                <a:solidFill>
                  <a:schemeClr val="tx1"/>
                </a:solidFill>
                <a:effectLst/>
                <a:latin typeface="+mn-lt"/>
                <a:ea typeface="+mn-ea"/>
                <a:cs typeface="+mn-cs"/>
              </a:rPr>
              <a:t>https://inspection.canada.ca/exigences-en-matiere-d-etiquetage-des-aliments/etiquetage/industrie/cereales-et-les-produits-de-boulangerie/fra/1392135900214/1392135960867?chap=6</a:t>
            </a:r>
            <a:r>
              <a:rPr lang="fr-CA" sz="900" kern="1200" baseline="0" dirty="0">
                <a:solidFill>
                  <a:schemeClr val="tx1"/>
                </a:solidFill>
                <a:effectLst/>
                <a:latin typeface="+mn-lt"/>
                <a:ea typeface="+mn-ea"/>
                <a:cs typeface="+mn-cs"/>
              </a:rPr>
              <a:t>. </a:t>
            </a:r>
            <a:r>
              <a:rPr lang="fr-CA" sz="800" kern="1200" baseline="0" dirty="0">
                <a:solidFill>
                  <a:schemeClr val="tx1"/>
                </a:solidFill>
                <a:effectLst/>
                <a:latin typeface="+mn-lt"/>
                <a:ea typeface="+mn-ea"/>
                <a:cs typeface="+mn-cs"/>
              </a:rPr>
              <a:t>Consulté le 7 oct. 2020. </a:t>
            </a:r>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47</a:t>
            </a:fld>
            <a:endParaRPr lang="en-CA" dirty="0"/>
          </a:p>
        </p:txBody>
      </p:sp>
    </p:spTree>
    <p:extLst>
      <p:ext uri="{BB962C8B-B14F-4D97-AF65-F5344CB8AC3E}">
        <p14:creationId xmlns:p14="http://schemas.microsoft.com/office/powerpoint/2010/main" val="361823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a:p>
            <a:r>
              <a:rPr lang="fr-CA" sz="1200" kern="1200" baseline="0" dirty="0">
                <a:solidFill>
                  <a:schemeClr val="tx1"/>
                </a:solidFill>
                <a:effectLst/>
                <a:latin typeface="+mn-lt"/>
                <a:ea typeface="+mn-ea"/>
                <a:cs typeface="+mn-cs"/>
              </a:rPr>
              <a:t>Remarque : « La farine (également appelée farine blanche, farine enrichie et farine blanche enrichie) doit contenir de la thiamine, de la riboflavine, de la niacine, de l’acide folique et du fer ajoutés selon les quantités prescrites par le Règlement. »</a:t>
            </a:r>
          </a:p>
          <a:p>
            <a:endParaRPr lang="en-CA" sz="1200" b="0" i="0" kern="1200" dirty="0">
              <a:solidFill>
                <a:schemeClr val="tx1"/>
              </a:solidFill>
              <a:effectLst/>
              <a:latin typeface="+mn-lt"/>
              <a:ea typeface="+mn-ea"/>
              <a:cs typeface="+mn-cs"/>
            </a:endParaRPr>
          </a:p>
          <a:p>
            <a:r>
              <a:rPr lang="fr-CA" sz="1200" kern="1200" baseline="0" dirty="0">
                <a:solidFill>
                  <a:schemeClr val="tx1"/>
                </a:solidFill>
                <a:effectLst/>
                <a:latin typeface="+mn-lt"/>
                <a:ea typeface="+mn-ea"/>
                <a:cs typeface="+mn-cs"/>
              </a:rPr>
              <a:t>Source : Agence canadienne d’inspection des aliments. 2019. Exigences d’étiquetage et de composition pour les céréales et les produits de boulangerie : Enrichissement.</a:t>
            </a:r>
            <a:r>
              <a:rPr lang="fr-CA" sz="1200" i="1" kern="1200" baseline="0" dirty="0">
                <a:solidFill>
                  <a:schemeClr val="tx1"/>
                </a:solidFill>
                <a:effectLst/>
                <a:latin typeface="+mn-lt"/>
                <a:ea typeface="+mn-ea"/>
                <a:cs typeface="+mn-cs"/>
              </a:rPr>
              <a:t> </a:t>
            </a:r>
            <a:r>
              <a:rPr lang="fr-CA" sz="1200" u="sng" kern="1200" baseline="0" dirty="0">
                <a:solidFill>
                  <a:schemeClr val="tx1"/>
                </a:solidFill>
                <a:effectLst/>
                <a:latin typeface="+mn-lt"/>
                <a:ea typeface="+mn-ea"/>
                <a:cs typeface="+mn-cs"/>
              </a:rPr>
              <a:t>https://inspection.canada.ca/exigences-en-matiere-d-etiquetage-des-aliments/etiquetage/industrie/cereales-et-les-produits-de-boulangerie/fra/1392135900214/1392135960867?chap=6</a:t>
            </a:r>
            <a:r>
              <a:rPr lang="fr-CA" sz="1200" kern="1200" baseline="0" dirty="0">
                <a:solidFill>
                  <a:schemeClr val="tx1"/>
                </a:solidFill>
                <a:effectLst/>
                <a:latin typeface="+mn-lt"/>
                <a:ea typeface="+mn-ea"/>
                <a:cs typeface="+mn-cs"/>
              </a:rPr>
              <a:t>. </a:t>
            </a:r>
            <a:r>
              <a:rPr lang="fr-CA" sz="900" kern="1200" baseline="0" dirty="0">
                <a:solidFill>
                  <a:schemeClr val="tx1"/>
                </a:solidFill>
                <a:effectLst/>
                <a:latin typeface="+mn-lt"/>
                <a:ea typeface="+mn-ea"/>
                <a:cs typeface="+mn-cs"/>
              </a:rPr>
              <a:t>Consulté le 7 oct. 2020. </a:t>
            </a:r>
            <a:endParaRPr lang="en-CA" sz="1200" i="0" dirty="0"/>
          </a:p>
          <a:p>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48</a:t>
            </a:fld>
            <a:endParaRPr lang="en-CA" dirty="0"/>
          </a:p>
        </p:txBody>
      </p:sp>
    </p:spTree>
    <p:extLst>
      <p:ext uri="{BB962C8B-B14F-4D97-AF65-F5344CB8AC3E}">
        <p14:creationId xmlns:p14="http://schemas.microsoft.com/office/powerpoint/2010/main" val="643243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Corrigé de l’activité.</a:t>
            </a:r>
          </a:p>
          <a:p>
            <a:endParaRPr lang="en-CA" b="0" dirty="0"/>
          </a:p>
          <a:p>
            <a:r>
              <a:rPr lang="fr-CA" b="1" baseline="0"/>
              <a:t>Personnel enseignant :</a:t>
            </a:r>
            <a:r>
              <a:rPr lang="fr-CA" baseline="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49</a:t>
            </a:fld>
            <a:endParaRPr lang="en-CA" dirty="0"/>
          </a:p>
        </p:txBody>
      </p:sp>
    </p:spTree>
    <p:extLst>
      <p:ext uri="{BB962C8B-B14F-4D97-AF65-F5344CB8AC3E}">
        <p14:creationId xmlns:p14="http://schemas.microsoft.com/office/powerpoint/2010/main" val="301612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Préparer les élèves à l’activité.</a:t>
            </a:r>
          </a:p>
          <a:p>
            <a:endParaRPr lang="en-CA" b="0" dirty="0"/>
          </a:p>
          <a:p>
            <a:r>
              <a:rPr lang="fr-CA" b="1" baseline="0"/>
              <a:t>Personnel enseignant : </a:t>
            </a:r>
            <a:r>
              <a:rPr lang="fr-CA" baseline="0"/>
              <a:t>Posez la question. La réponse se trouve à la diapositive suivante. </a:t>
            </a:r>
            <a:endParaRPr lang="en-CA" b="1" dirty="0"/>
          </a:p>
        </p:txBody>
      </p:sp>
      <p:sp>
        <p:nvSpPr>
          <p:cNvPr id="4" name="Slide Number Placeholder 3"/>
          <p:cNvSpPr>
            <a:spLocks noGrp="1"/>
          </p:cNvSpPr>
          <p:nvPr>
            <p:ph type="sldNum" sz="quarter" idx="5"/>
          </p:nvPr>
        </p:nvSpPr>
        <p:spPr/>
        <p:txBody>
          <a:bodyPr/>
          <a:lstStyle/>
          <a:p>
            <a:fld id="{B4745A9F-459A-4A2E-AC98-F82562222865}" type="slidenum">
              <a:rPr lang="en-CA" smtClean="0"/>
              <a:t>5</a:t>
            </a:fld>
            <a:endParaRPr lang="en-CA" dirty="0"/>
          </a:p>
        </p:txBody>
      </p:sp>
    </p:spTree>
    <p:extLst>
      <p:ext uri="{BB962C8B-B14F-4D97-AF65-F5344CB8AC3E}">
        <p14:creationId xmlns:p14="http://schemas.microsoft.com/office/powerpoint/2010/main" val="734544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a:p>
            <a:r>
              <a:rPr lang="fr-CA" baseline="0" dirty="0"/>
              <a:t>Remarque : « </a:t>
            </a:r>
            <a:r>
              <a:rPr lang="fr-CA" sz="900" kern="1200" baseline="0" dirty="0">
                <a:solidFill>
                  <a:schemeClr val="tx1"/>
                </a:solidFill>
                <a:effectLst/>
                <a:latin typeface="+mn-lt"/>
                <a:ea typeface="+mn-ea"/>
                <a:cs typeface="+mn-cs"/>
              </a:rPr>
              <a:t>Il y a deux types de fer dans les aliments :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et non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Le fer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est celui que notre organisme absorbe le mieux. Le fer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se trouve dans les aliments d’origine animale comme la viande, les fruits de mer, la volaille et les œufs. Le fer non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se trouve dans les aliments d’origine végétale comme le tofu, les légumineuses (haricots, pois secs, lentilles), les produits de grains enrichis, les noix, les graines et certains légumes. »</a:t>
            </a:r>
          </a:p>
          <a:p>
            <a:endParaRPr lang="en-CA" dirty="0"/>
          </a:p>
          <a:p>
            <a:r>
              <a:rPr lang="fr-CA" baseline="0" dirty="0"/>
              <a:t>Source : </a:t>
            </a:r>
            <a:r>
              <a:rPr lang="fr-CA" baseline="0" dirty="0" err="1"/>
              <a:t>DécouvrezLesAliments</a:t>
            </a:r>
            <a:r>
              <a:rPr lang="fr-CA" baseline="0" dirty="0"/>
              <a:t>. 2019. Ce que vous devez savoir au sujet du fer. </a:t>
            </a:r>
            <a:r>
              <a:rPr lang="fr-CA" u="sng" baseline="0" dirty="0"/>
              <a:t>https://www.unlockfood.ca/fr/Articles/Elements-nutritifs-(vitamines-et-mineraux)/Parlons-fer.aspx</a:t>
            </a:r>
            <a:r>
              <a:rPr lang="fr-CA" baseline="0" dirty="0"/>
              <a:t>. Consulté le 25 janv. 2021.</a:t>
            </a:r>
          </a:p>
        </p:txBody>
      </p:sp>
      <p:sp>
        <p:nvSpPr>
          <p:cNvPr id="4" name="Slide Number Placeholder 3"/>
          <p:cNvSpPr>
            <a:spLocks noGrp="1"/>
          </p:cNvSpPr>
          <p:nvPr>
            <p:ph type="sldNum" sz="quarter" idx="5"/>
          </p:nvPr>
        </p:nvSpPr>
        <p:spPr/>
        <p:txBody>
          <a:bodyPr/>
          <a:lstStyle/>
          <a:p>
            <a:fld id="{B4745A9F-459A-4A2E-AC98-F82562222865}" type="slidenum">
              <a:rPr lang="en-CA" smtClean="0"/>
              <a:t>50</a:t>
            </a:fld>
            <a:endParaRPr lang="en-CA" dirty="0"/>
          </a:p>
        </p:txBody>
      </p:sp>
    </p:spTree>
    <p:extLst>
      <p:ext uri="{BB962C8B-B14F-4D97-AF65-F5344CB8AC3E}">
        <p14:creationId xmlns:p14="http://schemas.microsoft.com/office/powerpoint/2010/main" val="263213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US" dirty="0"/>
          </a:p>
          <a:p>
            <a:r>
              <a:rPr lang="fr-CA" baseline="0" dirty="0"/>
              <a:t>Remarque : Au Canada, le lait doit être enrichi en vitamine D.</a:t>
            </a:r>
          </a:p>
          <a:p>
            <a:endParaRPr lang="en-CA" dirty="0"/>
          </a:p>
          <a:p>
            <a:r>
              <a:rPr lang="fr-CA" baseline="0" dirty="0"/>
              <a:t>Source : Agence canadienne d’inspection des aliments. 2018. Allégations relatives à la teneur nutritive : renseignements de référence : Aliments auxquels des vitamines, des minéraux nutritifs et des acides aminés peuvent ou doivent être ajoutés. </a:t>
            </a:r>
            <a:r>
              <a:rPr lang="fr-CA" u="sng" baseline="0" dirty="0"/>
              <a:t>https://inspection.canada.ca/exigences-en-matiere-d-etiquetage-des-aliments/etiquetage/industrie/teneur-nutritive/renseignements-de-reference/fra/1389908857542/1389908896254?chap=1</a:t>
            </a:r>
            <a:r>
              <a:rPr lang="fr-CA" baseline="0" dirty="0"/>
              <a:t>. Consulté le 7 oct. 2020.</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51</a:t>
            </a:fld>
            <a:endParaRPr lang="en-CA" dirty="0"/>
          </a:p>
        </p:txBody>
      </p:sp>
    </p:spTree>
    <p:extLst>
      <p:ext uri="{BB962C8B-B14F-4D97-AF65-F5344CB8AC3E}">
        <p14:creationId xmlns:p14="http://schemas.microsoft.com/office/powerpoint/2010/main" val="542783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52</a:t>
            </a:fld>
            <a:endParaRPr lang="en-CA" dirty="0"/>
          </a:p>
        </p:txBody>
      </p:sp>
    </p:spTree>
    <p:extLst>
      <p:ext uri="{BB962C8B-B14F-4D97-AF65-F5344CB8AC3E}">
        <p14:creationId xmlns:p14="http://schemas.microsoft.com/office/powerpoint/2010/main" val="3553339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b="0" dirty="0"/>
          </a:p>
          <a:p>
            <a:r>
              <a:rPr lang="fr-CA" baseline="0" dirty="0"/>
              <a:t>Remarque : « </a:t>
            </a:r>
            <a:r>
              <a:rPr lang="fr-CA" sz="900" kern="1200" baseline="0" dirty="0">
                <a:solidFill>
                  <a:schemeClr val="tx1"/>
                </a:solidFill>
                <a:effectLst/>
                <a:latin typeface="+mn-lt"/>
                <a:ea typeface="+mn-ea"/>
                <a:cs typeface="+mn-cs"/>
              </a:rPr>
              <a:t>Il y a deux types de fer dans les aliments :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et non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Le fer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est celui que notre organisme absorbe le mieux. Le fer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se trouve dans les aliments d’origine animale comme la viande, les fruits de mer, la volaille et les œufs. Le fer non </a:t>
            </a:r>
            <a:r>
              <a:rPr lang="fr-CA" sz="900" kern="1200" baseline="0" dirty="0" err="1">
                <a:solidFill>
                  <a:schemeClr val="tx1"/>
                </a:solidFill>
                <a:effectLst/>
                <a:latin typeface="+mn-lt"/>
                <a:ea typeface="+mn-ea"/>
                <a:cs typeface="+mn-cs"/>
              </a:rPr>
              <a:t>hémique</a:t>
            </a:r>
            <a:r>
              <a:rPr lang="fr-CA" sz="900" kern="1200" baseline="0" dirty="0">
                <a:solidFill>
                  <a:schemeClr val="tx1"/>
                </a:solidFill>
                <a:effectLst/>
                <a:latin typeface="+mn-lt"/>
                <a:ea typeface="+mn-ea"/>
                <a:cs typeface="+mn-cs"/>
              </a:rPr>
              <a:t> se trouve dans les aliments d’origine végétale comme le tofu, les légumineuses (haricots, pois secs, lentilles), les produits de grains enrichis, les noix, les graines et certains légumes. »</a:t>
            </a:r>
          </a:p>
          <a:p>
            <a:endParaRPr lang="en-CA" dirty="0"/>
          </a:p>
          <a:p>
            <a:r>
              <a:rPr lang="fr-CA" baseline="0" dirty="0"/>
              <a:t>Source : </a:t>
            </a:r>
            <a:r>
              <a:rPr lang="fr-CA" baseline="0" dirty="0" err="1"/>
              <a:t>DécouvrezLesAliments</a:t>
            </a:r>
            <a:r>
              <a:rPr lang="fr-CA" baseline="0" dirty="0"/>
              <a:t>. 2019. Ce que vous devez savoir au sujet du fer. </a:t>
            </a:r>
            <a:r>
              <a:rPr lang="fr-CA" u="sng" baseline="0" dirty="0"/>
              <a:t>https://www.unlockfood.ca/fr/Articles/Elements-nutritifs-(vitamines-et-mineraux)/Parlons-fer.aspx</a:t>
            </a:r>
            <a:r>
              <a:rPr lang="fr-CA" baseline="0" dirty="0"/>
              <a:t>. Consulté le 25 janv. 2021.</a:t>
            </a:r>
          </a:p>
          <a:p>
            <a:endParaRPr lang="en-CA" b="0"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53</a:t>
            </a:fld>
            <a:endParaRPr lang="en-CA" dirty="0"/>
          </a:p>
        </p:txBody>
      </p:sp>
    </p:spTree>
    <p:extLst>
      <p:ext uri="{BB962C8B-B14F-4D97-AF65-F5344CB8AC3E}">
        <p14:creationId xmlns:p14="http://schemas.microsoft.com/office/powerpoint/2010/main" val="1337264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Corrigé de l’activité.</a:t>
            </a:r>
          </a:p>
          <a:p>
            <a:endParaRPr lang="en-CA" b="0" dirty="0"/>
          </a:p>
          <a:p>
            <a:r>
              <a:rPr lang="fr-CA" b="1" baseline="0" dirty="0"/>
              <a:t>Personnel enseignant :</a:t>
            </a:r>
            <a:r>
              <a:rPr lang="fr-CA" baseline="0" dirty="0"/>
              <a:t> Montrez la diapositive aux élèves afin qu’ils vérifient leurs réponses.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54</a:t>
            </a:fld>
            <a:endParaRPr lang="en-CA" dirty="0"/>
          </a:p>
        </p:txBody>
      </p:sp>
    </p:spTree>
    <p:extLst>
      <p:ext uri="{BB962C8B-B14F-4D97-AF65-F5344CB8AC3E}">
        <p14:creationId xmlns:p14="http://schemas.microsoft.com/office/powerpoint/2010/main" val="3315944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baseline="0" dirty="0">
                <a:solidFill>
                  <a:schemeClr val="tx1"/>
                </a:solidFill>
                <a:effectLst/>
                <a:latin typeface="+mn-lt"/>
                <a:ea typeface="+mn-ea"/>
                <a:cs typeface="+mn-cs"/>
              </a:rPr>
              <a:t>But de la diapositive : </a:t>
            </a:r>
            <a:r>
              <a:rPr lang="fr-CA" sz="1200" kern="1200" baseline="0" dirty="0">
                <a:solidFill>
                  <a:schemeClr val="tx1"/>
                </a:solidFill>
                <a:effectLst/>
                <a:latin typeface="+mn-lt"/>
                <a:ea typeface="+mn-ea"/>
                <a:cs typeface="+mn-cs"/>
              </a:rPr>
              <a:t>Récapituler l’activité.</a:t>
            </a: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baseline="0" dirty="0">
                <a:solidFill>
                  <a:schemeClr val="tx1"/>
                </a:solidFill>
                <a:effectLst/>
                <a:latin typeface="+mn-lt"/>
                <a:ea typeface="+mn-ea"/>
                <a:cs typeface="+mn-cs"/>
              </a:rPr>
              <a:t>Personnel enseignant : </a:t>
            </a:r>
            <a:r>
              <a:rPr lang="fr-CA" sz="1200" kern="1200" baseline="0" dirty="0">
                <a:solidFill>
                  <a:schemeClr val="tx1"/>
                </a:solidFill>
                <a:effectLst/>
                <a:latin typeface="+mn-lt"/>
                <a:ea typeface="+mn-ea"/>
                <a:cs typeface="+mn-cs"/>
              </a:rPr>
              <a:t>Lisez </a:t>
            </a:r>
            <a:r>
              <a:rPr lang="fr-CA" baseline="0" dirty="0"/>
              <a:t>la </a:t>
            </a:r>
            <a:r>
              <a:rPr lang="fr-CA" sz="1200" kern="1200" baseline="0" dirty="0">
                <a:solidFill>
                  <a:schemeClr val="tx1"/>
                </a:solidFill>
                <a:effectLst/>
                <a:latin typeface="+mn-lt"/>
                <a:ea typeface="+mn-ea"/>
                <a:cs typeface="+mn-cs"/>
              </a:rPr>
              <a:t>diapositive et discutez des réponses des élèves.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baseline="0" dirty="0">
                <a:solidFill>
                  <a:schemeClr val="tx1"/>
                </a:solidFill>
                <a:effectLst/>
                <a:latin typeface="+mn-lt"/>
                <a:ea typeface="+mn-ea"/>
                <a:cs typeface="+mn-cs"/>
              </a:rPr>
              <a:t>Exemples de réponses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i="1" kern="1200" baseline="0" dirty="0">
                <a:solidFill>
                  <a:schemeClr val="tx1"/>
                </a:solidFill>
                <a:effectLst/>
                <a:latin typeface="+mn-lt"/>
                <a:ea typeface="+mn-ea"/>
                <a:cs typeface="+mn-cs"/>
              </a:rPr>
              <a:t>Calcium – lait; fer – bœuf; fibres – pain de grains entiers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i="1" kern="1200" baseline="0" dirty="0">
                <a:solidFill>
                  <a:schemeClr val="tx1"/>
                </a:solidFill>
                <a:effectLst/>
                <a:latin typeface="+mn-lt"/>
                <a:ea typeface="+mn-ea"/>
                <a:cs typeface="+mn-cs"/>
              </a:rPr>
              <a:t>Les élèves pourraient mentionner que la quantité et le type de nutriments procurés par chaque aliment sont différents. En consommant une variété d’aliments, plutôt que les mêmes aliments tout le temps, nous sommes plus susceptibles de fournir à notre organisme les quelque 50 vitamines, minéraux et autres nutriments dont il a besoin au quotidien.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i="1" kern="1200" baseline="0" dirty="0">
                <a:solidFill>
                  <a:schemeClr val="tx1"/>
                </a:solidFill>
                <a:effectLst/>
                <a:latin typeface="+mn-lt"/>
                <a:ea typeface="+mn-ea"/>
                <a:cs typeface="+mn-cs"/>
              </a:rPr>
              <a:t>Les élèves pourraient mentionner des facteurs tels que ceux-ci :</a:t>
            </a:r>
          </a:p>
          <a:p>
            <a:pPr marL="342900" marR="0" lvl="1" indent="0" algn="l" defTabSz="914400" rtl="0" eaLnBrk="1" fontAlgn="auto" latinLnBrk="0" hangingPunct="1">
              <a:lnSpc>
                <a:spcPct val="100000"/>
              </a:lnSpc>
              <a:spcBef>
                <a:spcPts val="0"/>
              </a:spcBef>
              <a:spcAft>
                <a:spcPts val="0"/>
              </a:spcAft>
              <a:buClrTx/>
              <a:buSzTx/>
              <a:buFont typeface="+mj-lt"/>
              <a:buNone/>
              <a:tabLst/>
              <a:defRPr/>
            </a:pPr>
            <a:r>
              <a:rPr lang="fr-CA" sz="1200" i="1" kern="1200" baseline="0" dirty="0">
                <a:solidFill>
                  <a:schemeClr val="tx1"/>
                </a:solidFill>
                <a:effectLst/>
                <a:latin typeface="+mn-lt"/>
                <a:ea typeface="+mn-ea"/>
                <a:cs typeface="+mn-cs"/>
              </a:rPr>
              <a:t>- Manque de planification; une solution éventuelle consiste à prendre le temps de préparer un repas ou une collation pour l’école.</a:t>
            </a:r>
          </a:p>
          <a:p>
            <a:pPr marL="342900" marR="0" lvl="1" indent="0" algn="l" defTabSz="914400" rtl="0" eaLnBrk="1" fontAlgn="auto" latinLnBrk="0" hangingPunct="1">
              <a:lnSpc>
                <a:spcPct val="100000"/>
              </a:lnSpc>
              <a:spcBef>
                <a:spcPts val="0"/>
              </a:spcBef>
              <a:spcAft>
                <a:spcPts val="0"/>
              </a:spcAft>
              <a:buClrTx/>
              <a:buSzTx/>
              <a:buFont typeface="+mj-lt"/>
              <a:buNone/>
              <a:tabLst/>
              <a:defRPr/>
            </a:pPr>
            <a:r>
              <a:rPr lang="fr-CA" sz="1200" i="1" kern="1200" baseline="0" dirty="0">
                <a:solidFill>
                  <a:schemeClr val="tx1"/>
                </a:solidFill>
                <a:effectLst/>
                <a:latin typeface="+mn-lt"/>
                <a:ea typeface="+mn-ea"/>
                <a:cs typeface="+mn-cs"/>
              </a:rPr>
              <a:t>- Allergies ou intolérances alimentaires; une solution éventuelle consiste à opter pour d’autres aliments sans danger appartenant à la même catégorie alimentaire (p. ex. une personne souffrant d’une allergie aux arachides a la possibilité d’opter pour du beurre de graines de tournesol plutôt que pour du beurre d’arachides).</a:t>
            </a:r>
          </a:p>
          <a:p>
            <a:pPr marL="342900" marR="0" lvl="1" indent="0" algn="l" defTabSz="914400" rtl="0" eaLnBrk="1" fontAlgn="auto" latinLnBrk="0" hangingPunct="1">
              <a:lnSpc>
                <a:spcPct val="100000"/>
              </a:lnSpc>
              <a:spcBef>
                <a:spcPts val="0"/>
              </a:spcBef>
              <a:spcAft>
                <a:spcPts val="0"/>
              </a:spcAft>
              <a:buClrTx/>
              <a:buSzTx/>
              <a:buFont typeface="+mj-lt"/>
              <a:buNone/>
              <a:tabLst/>
              <a:defRPr/>
            </a:pPr>
            <a:r>
              <a:rPr lang="fr-CA" sz="1200" i="1" kern="1200" baseline="0" dirty="0">
                <a:solidFill>
                  <a:schemeClr val="tx1"/>
                </a:solidFill>
                <a:effectLst/>
                <a:latin typeface="+mn-lt"/>
                <a:ea typeface="+mn-ea"/>
                <a:cs typeface="+mn-cs"/>
              </a:rPr>
              <a:t>- Habitudes alimentaires végétariennes; une solution éventuelle consiste à opter pour des aliments autres que la viande dans la catégorie des aliments protéinés, comme le lait, les œufs et les légumineuses.</a:t>
            </a:r>
          </a:p>
          <a:p>
            <a:pPr marL="342900" marR="0" lvl="1" indent="0" algn="l" defTabSz="914400" rtl="0" eaLnBrk="1" fontAlgn="auto" latinLnBrk="0" hangingPunct="1">
              <a:lnSpc>
                <a:spcPct val="100000"/>
              </a:lnSpc>
              <a:spcBef>
                <a:spcPts val="0"/>
              </a:spcBef>
              <a:spcAft>
                <a:spcPts val="0"/>
              </a:spcAft>
              <a:buClrTx/>
              <a:buSzTx/>
              <a:buFont typeface="+mj-lt"/>
              <a:buNone/>
              <a:tabLst/>
              <a:defRPr/>
            </a:pPr>
            <a:endParaRPr lang="en-CA" sz="1200" i="1" kern="1200" dirty="0">
              <a:solidFill>
                <a:schemeClr val="tx1"/>
              </a:solidFill>
              <a:effectLst/>
              <a:latin typeface="+mn-lt"/>
              <a:ea typeface="+mn-ea"/>
              <a:cs typeface="+mn-cs"/>
            </a:endParaRPr>
          </a:p>
          <a:p>
            <a:pPr marL="342900" marR="0" lvl="1" indent="0" algn="l" defTabSz="914400" rtl="0" eaLnBrk="1" fontAlgn="auto" latinLnBrk="0" hangingPunct="1">
              <a:lnSpc>
                <a:spcPct val="100000"/>
              </a:lnSpc>
              <a:spcBef>
                <a:spcPts val="0"/>
              </a:spcBef>
              <a:spcAft>
                <a:spcPts val="0"/>
              </a:spcAft>
              <a:buClrTx/>
              <a:buSzTx/>
              <a:buFont typeface="+mj-lt"/>
              <a:buNone/>
              <a:tabLst/>
              <a:defRPr/>
            </a:pPr>
            <a:r>
              <a:rPr lang="fr-CA" sz="1200" i="1" kern="1200" baseline="0" dirty="0">
                <a:solidFill>
                  <a:schemeClr val="tx1"/>
                </a:solidFill>
                <a:effectLst/>
                <a:latin typeface="+mn-lt"/>
                <a:ea typeface="+mn-ea"/>
                <a:cs typeface="+mn-cs"/>
              </a:rPr>
              <a:t>On pourrait également soulever des facteurs sociaux tels que l’accès aux aliments. Toutefois, il s’agit souvent de problèmes complexes que les élèves ne sont pas censés résoudre. Adaptez la conversation en fonction du stade de développement de vos élèves et encouragez ces derniers à tenir compte des divers aspects des difficultés abordées. Par exemple, les problèmes liés à la sécurité alimentaire font intervenir des questions de revenu et d’emploi, qui sont influencées par les politiques gouvernementales.</a:t>
            </a:r>
          </a:p>
          <a:p>
            <a:endParaRPr lang="en-CA" dirty="0"/>
          </a:p>
          <a:p>
            <a:r>
              <a:rPr lang="fr-CA" baseline="0" dirty="0"/>
              <a:t>Source : Santé Canada. 2012. Les adolescents canadiens comblent-ils leurs besoins en nutriments uniquement grâce à l’alimentation? https://www.canada.ca/content/dam/hc-sc/migration/hc-sc/fn-an/alt_formats/pdf/surveill/nutrition/commun/art-nutr-adol-fra.pdf Consulté le 7 oct. 2020.</a:t>
            </a:r>
          </a:p>
        </p:txBody>
      </p:sp>
      <p:sp>
        <p:nvSpPr>
          <p:cNvPr id="4" name="Slide Number Placeholder 3"/>
          <p:cNvSpPr>
            <a:spLocks noGrp="1"/>
          </p:cNvSpPr>
          <p:nvPr>
            <p:ph type="sldNum" sz="quarter" idx="5"/>
          </p:nvPr>
        </p:nvSpPr>
        <p:spPr/>
        <p:txBody>
          <a:bodyPr/>
          <a:lstStyle/>
          <a:p>
            <a:fld id="{B4745A9F-459A-4A2E-AC98-F82562222865}" type="slidenum">
              <a:rPr lang="en-CA" smtClean="0"/>
              <a:t>55</a:t>
            </a:fld>
            <a:endParaRPr lang="en-CA" dirty="0"/>
          </a:p>
        </p:txBody>
      </p:sp>
    </p:spTree>
    <p:extLst>
      <p:ext uri="{BB962C8B-B14F-4D97-AF65-F5344CB8AC3E}">
        <p14:creationId xmlns:p14="http://schemas.microsoft.com/office/powerpoint/2010/main" val="3505193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baseline="0" dirty="0">
                <a:solidFill>
                  <a:schemeClr val="tx1"/>
                </a:solidFill>
                <a:effectLst/>
                <a:latin typeface="+mn-lt"/>
                <a:ea typeface="+mn-ea"/>
                <a:cs typeface="+mn-cs"/>
              </a:rPr>
              <a:t>But de la diapositive : </a:t>
            </a:r>
            <a:r>
              <a:rPr lang="fr-CA" sz="1200" kern="1200" baseline="0" dirty="0">
                <a:solidFill>
                  <a:schemeClr val="tx1"/>
                </a:solidFill>
                <a:effectLst/>
                <a:latin typeface="+mn-lt"/>
                <a:ea typeface="+mn-ea"/>
                <a:cs typeface="+mn-cs"/>
              </a:rPr>
              <a:t>Récapituler l’activité.</a:t>
            </a: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baseline="0" dirty="0">
                <a:solidFill>
                  <a:schemeClr val="tx1"/>
                </a:solidFill>
                <a:effectLst/>
                <a:latin typeface="+mn-lt"/>
                <a:ea typeface="+mn-ea"/>
                <a:cs typeface="+mn-cs"/>
              </a:rPr>
              <a:t>Personnel enseignant :</a:t>
            </a:r>
            <a:r>
              <a:rPr lang="fr-CA" sz="1200" kern="1200" baseline="0" dirty="0">
                <a:solidFill>
                  <a:schemeClr val="tx1"/>
                </a:solidFill>
                <a:effectLst/>
                <a:latin typeface="+mn-lt"/>
                <a:ea typeface="+mn-ea"/>
                <a:cs typeface="+mn-cs"/>
              </a:rPr>
              <a:t> Telles les pièces d’un casse-tête, les légumes et les fruits, les aliments à grains entiers et les aliments protéinés fonctionnent de façon complémentaire pour répondre à nos besoins nutritifs. Soulignez les apports uniques des différentes catégories d’aliments (p. ex. la vitamine C dans les légumes et les fruits et la vitamine D dans les aliments protéinés à base de lait). Demandez aux élèves si le présent tableau récapitulatif confirme leurs constatations.</a:t>
            </a:r>
          </a:p>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56</a:t>
            </a:fld>
            <a:endParaRPr lang="en-CA" dirty="0"/>
          </a:p>
        </p:txBody>
      </p:sp>
    </p:spTree>
    <p:extLst>
      <p:ext uri="{BB962C8B-B14F-4D97-AF65-F5344CB8AC3E}">
        <p14:creationId xmlns:p14="http://schemas.microsoft.com/office/powerpoint/2010/main" val="1033032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Préparer les élèves à l’activité.</a:t>
            </a:r>
          </a:p>
          <a:p>
            <a:endParaRPr lang="en-CA" b="0" dirty="0"/>
          </a:p>
          <a:p>
            <a:r>
              <a:rPr lang="fr-CA" b="1" baseline="0"/>
              <a:t>Personnel enseignant : </a:t>
            </a:r>
            <a:r>
              <a:rPr lang="fr-CA" baseline="0"/>
              <a:t>Lisez la réponse.</a:t>
            </a:r>
            <a:endParaRPr lang="en-CA" b="1" dirty="0"/>
          </a:p>
        </p:txBody>
      </p:sp>
      <p:sp>
        <p:nvSpPr>
          <p:cNvPr id="4" name="Slide Number Placeholder 3"/>
          <p:cNvSpPr>
            <a:spLocks noGrp="1"/>
          </p:cNvSpPr>
          <p:nvPr>
            <p:ph type="sldNum" sz="quarter" idx="5"/>
          </p:nvPr>
        </p:nvSpPr>
        <p:spPr/>
        <p:txBody>
          <a:bodyPr/>
          <a:lstStyle/>
          <a:p>
            <a:fld id="{B4745A9F-459A-4A2E-AC98-F82562222865}" type="slidenum">
              <a:rPr lang="en-CA" smtClean="0"/>
              <a:t>6</a:t>
            </a:fld>
            <a:endParaRPr lang="en-CA" dirty="0"/>
          </a:p>
        </p:txBody>
      </p:sp>
    </p:spTree>
    <p:extLst>
      <p:ext uri="{BB962C8B-B14F-4D97-AF65-F5344CB8AC3E}">
        <p14:creationId xmlns:p14="http://schemas.microsoft.com/office/powerpoint/2010/main" val="175212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Fournir des informations de base.</a:t>
            </a:r>
          </a:p>
          <a:p>
            <a:endParaRPr lang="en-CA" b="0" dirty="0"/>
          </a:p>
          <a:p>
            <a:r>
              <a:rPr lang="fr-CA" b="1" baseline="0"/>
              <a:t>Personnel enseignant : </a:t>
            </a:r>
            <a:r>
              <a:rPr lang="fr-CA" baseline="0"/>
              <a:t>Lisez la diapositive.</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7</a:t>
            </a:fld>
            <a:endParaRPr lang="en-CA" dirty="0"/>
          </a:p>
        </p:txBody>
      </p:sp>
    </p:spTree>
    <p:extLst>
      <p:ext uri="{BB962C8B-B14F-4D97-AF65-F5344CB8AC3E}">
        <p14:creationId xmlns:p14="http://schemas.microsoft.com/office/powerpoint/2010/main" val="424556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But de la diapositive : </a:t>
            </a:r>
            <a:r>
              <a:rPr lang="fr-CA" baseline="0" dirty="0"/>
              <a:t>Fournir des informations de base.</a:t>
            </a:r>
          </a:p>
          <a:p>
            <a:endParaRPr lang="en-CA" b="0" dirty="0"/>
          </a:p>
          <a:p>
            <a:r>
              <a:rPr lang="fr-CA" b="1" baseline="0" dirty="0"/>
              <a:t>Personnel enseignant : </a:t>
            </a:r>
            <a:r>
              <a:rPr lang="fr-CA" baseline="0" dirty="0"/>
              <a:t>Lisez la diapositive.</a:t>
            </a:r>
            <a:endParaRPr lang="en-CA" b="1" dirty="0"/>
          </a:p>
          <a:p>
            <a:endParaRPr lang="en-CA" dirty="0"/>
          </a:p>
          <a:p>
            <a:r>
              <a:rPr lang="fr-CA" baseline="0" dirty="0"/>
              <a:t>Remarque : Le calcium et le fer sont deux nutriments importants, que les adolescents n’obtiennent pas toujours en quantité suffisante au seul moyen de l’alimentation.</a:t>
            </a:r>
          </a:p>
          <a:p>
            <a:endParaRPr lang="en-CA" dirty="0"/>
          </a:p>
          <a:p>
            <a:pPr marL="0" marR="0" lvl="0" indent="0" algn="l" defTabSz="685800" rtl="0" eaLnBrk="1" fontAlgn="auto" latinLnBrk="0" hangingPunct="1">
              <a:lnSpc>
                <a:spcPct val="100000"/>
              </a:lnSpc>
              <a:spcBef>
                <a:spcPts val="0"/>
              </a:spcBef>
              <a:spcAft>
                <a:spcPts val="0"/>
              </a:spcAft>
              <a:buClrTx/>
              <a:buSzTx/>
              <a:buFontTx/>
              <a:buNone/>
              <a:tabLst/>
              <a:defRPr/>
            </a:pPr>
            <a:r>
              <a:rPr lang="fr-CA" baseline="0" dirty="0"/>
              <a:t>Source : Santé Canada. 2012. Les adolescents canadiens comblent-ils leurs besoins en nutriments uniquement grâce à l’alimentation? </a:t>
            </a:r>
            <a:r>
              <a:rPr lang="fr-CA" u="sng" baseline="0" dirty="0"/>
              <a:t>https://www.canada.ca/content/dam/hc-sc/migration/hc-sc/fn-an/alt_formats/pdf/surveill/nutrition/commun/art-nutr-adol-fra.pdf</a:t>
            </a:r>
            <a:r>
              <a:rPr lang="fr-CA" baseline="0" dirty="0"/>
              <a:t>. Consulté le 7 oct. 2020.</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8</a:t>
            </a:fld>
            <a:endParaRPr lang="en-CA" dirty="0"/>
          </a:p>
        </p:txBody>
      </p:sp>
    </p:spTree>
    <p:extLst>
      <p:ext uri="{BB962C8B-B14F-4D97-AF65-F5344CB8AC3E}">
        <p14:creationId xmlns:p14="http://schemas.microsoft.com/office/powerpoint/2010/main" val="2787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a:t>But de la diapositive : </a:t>
            </a:r>
            <a:r>
              <a:rPr lang="fr-CA" baseline="0"/>
              <a:t>Fournir des informations plus approfondies au cas où les élèves auraient des questions (facultatif).</a:t>
            </a:r>
          </a:p>
          <a:p>
            <a:endParaRPr lang="en-CA" b="0" dirty="0"/>
          </a:p>
          <a:p>
            <a:r>
              <a:rPr lang="fr-CA" b="1" baseline="0"/>
              <a:t>Personnel enseignant : </a:t>
            </a:r>
            <a:r>
              <a:rPr lang="fr-CA" baseline="0"/>
              <a:t>Lisez les sections de la diapositive concernant les nutriments qui intéressent les élèves.</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9</a:t>
            </a:fld>
            <a:endParaRPr lang="en-CA" dirty="0"/>
          </a:p>
        </p:txBody>
      </p:sp>
    </p:spTree>
    <p:extLst>
      <p:ext uri="{BB962C8B-B14F-4D97-AF65-F5344CB8AC3E}">
        <p14:creationId xmlns:p14="http://schemas.microsoft.com/office/powerpoint/2010/main" val="351237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2074968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299780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1142325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205969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419635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33473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375479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359145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233107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408633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B6AA61-C0E1-4878-B9A0-5A92E4371A61}" type="datetimeFigureOut">
              <a:rPr lang="en-CA" smtClean="0"/>
              <a:t>2022-01-18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1753457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4B6AA61-C0E1-4878-B9A0-5A92E4371A61}" type="datetimeFigureOut">
              <a:rPr lang="en-CA" smtClean="0"/>
              <a:t>2022-01-18</a:t>
            </a:fld>
            <a:endParaRPr lang="en-CA"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FD2B54-30F1-40FC-92ED-7BFD3A562B66}" type="slidenum">
              <a:rPr lang="en-CA" smtClean="0"/>
              <a:t>‹#›</a:t>
            </a:fld>
            <a:endParaRPr lang="en-CA" dirty="0"/>
          </a:p>
        </p:txBody>
      </p:sp>
    </p:spTree>
    <p:extLst>
      <p:ext uri="{BB962C8B-B14F-4D97-AF65-F5344CB8AC3E}">
        <p14:creationId xmlns:p14="http://schemas.microsoft.com/office/powerpoint/2010/main" val="94871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xml"/><Relationship Id="rId7" Type="http://schemas.openxmlformats.org/officeDocument/2006/relationships/image" Target="../media/image1.tif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13.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tags" Target="../tags/tag33.xml"/><Relationship Id="rId7" Type="http://schemas.openxmlformats.org/officeDocument/2006/relationships/image" Target="../media/image14.tif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1.tiff"/><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6.png"/><Relationship Id="rId5" Type="http://schemas.openxmlformats.org/officeDocument/2006/relationships/image" Target="../media/image11.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5.tiff"/><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5.tiff"/><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5.tiff"/><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7.tif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4.tiff"/><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tiff"/><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8.tiff"/><Relationship Id="rId5" Type="http://schemas.openxmlformats.org/officeDocument/2006/relationships/image" Target="../media/image11.tif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9.tiff"/><Relationship Id="rId5" Type="http://schemas.openxmlformats.org/officeDocument/2006/relationships/image" Target="../media/image11.tif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tif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0.tiff"/><Relationship Id="rId5" Type="http://schemas.openxmlformats.org/officeDocument/2006/relationships/image" Target="../media/image11.tif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21.tiff"/><Relationship Id="rId5" Type="http://schemas.openxmlformats.org/officeDocument/2006/relationships/image" Target="../media/image11.tif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2.tiff"/><Relationship Id="rId5" Type="http://schemas.openxmlformats.org/officeDocument/2006/relationships/image" Target="../media/image11.tif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3.tiff"/><Relationship Id="rId5" Type="http://schemas.openxmlformats.org/officeDocument/2006/relationships/image" Target="../media/image11.tif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4.tiff"/><Relationship Id="rId5" Type="http://schemas.openxmlformats.org/officeDocument/2006/relationships/image" Target="../media/image11.tif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25.tiff"/><Relationship Id="rId5" Type="http://schemas.openxmlformats.org/officeDocument/2006/relationships/image" Target="../media/image11.tif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6.tiff"/><Relationship Id="rId5" Type="http://schemas.openxmlformats.org/officeDocument/2006/relationships/image" Target="../media/image11.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7.tiff"/><Relationship Id="rId5" Type="http://schemas.openxmlformats.org/officeDocument/2006/relationships/image" Target="../media/image11.tif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8.tiff"/><Relationship Id="rId5" Type="http://schemas.openxmlformats.org/officeDocument/2006/relationships/image" Target="../media/image11.tif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9.tiff"/><Relationship Id="rId5" Type="http://schemas.openxmlformats.org/officeDocument/2006/relationships/image" Target="../media/image11.tiff"/><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6.jpeg"/><Relationship Id="rId2" Type="http://schemas.openxmlformats.org/officeDocument/2006/relationships/video" Target="https://player.vimeo.com/video/465816733?app_id=122963" TargetMode="External"/><Relationship Id="rId1" Type="http://schemas.openxmlformats.org/officeDocument/2006/relationships/tags" Target="../tags/tag8.xml"/><Relationship Id="rId6" Type="http://schemas.openxmlformats.org/officeDocument/2006/relationships/image" Target="../media/image5.tiff"/><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0.tiff"/><Relationship Id="rId5" Type="http://schemas.openxmlformats.org/officeDocument/2006/relationships/image" Target="../media/image11.tif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1.tiff"/><Relationship Id="rId5" Type="http://schemas.openxmlformats.org/officeDocument/2006/relationships/image" Target="../media/image11.tif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32.tiff"/><Relationship Id="rId5" Type="http://schemas.openxmlformats.org/officeDocument/2006/relationships/image" Target="../media/image11.tiff"/><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33.tiff"/><Relationship Id="rId5" Type="http://schemas.openxmlformats.org/officeDocument/2006/relationships/image" Target="../media/image11.tiff"/><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34.tiff"/><Relationship Id="rId5" Type="http://schemas.openxmlformats.org/officeDocument/2006/relationships/image" Target="../media/image11.tiff"/><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5.tiff"/><Relationship Id="rId5" Type="http://schemas.openxmlformats.org/officeDocument/2006/relationships/image" Target="../media/image11.tif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4.tiff"/><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tags" Target="../tags/tag92.xml"/><Relationship Id="rId7" Type="http://schemas.openxmlformats.org/officeDocument/2006/relationships/image" Target="../media/image11.tiff"/><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tags" Target="../tags/tag93.xml"/></Relationships>
</file>

<file path=ppt/slides/_rels/slide38.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tags" Target="../tags/tag96.xml"/><Relationship Id="rId7" Type="http://schemas.openxmlformats.org/officeDocument/2006/relationships/image" Target="../media/image11.tif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tags" Target="../tags/tag97.xml"/></Relationships>
</file>

<file path=ppt/slides/_rels/slide39.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tags" Target="../tags/tag100.xml"/><Relationship Id="rId7" Type="http://schemas.openxmlformats.org/officeDocument/2006/relationships/image" Target="../media/image11.tiff"/><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tags" Target="../tags/tag101.xml"/></Relationships>
</file>

<file path=ppt/slides/_rels/slide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tags" Target="../tags/tag12.xml"/><Relationship Id="rId7" Type="http://schemas.openxmlformats.org/officeDocument/2006/relationships/notesSlide" Target="../notesSlides/notesSlide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tags" Target="../tags/tag14.xml"/><Relationship Id="rId10" Type="http://schemas.openxmlformats.org/officeDocument/2006/relationships/image" Target="../media/image8.png"/><Relationship Id="rId4" Type="http://schemas.openxmlformats.org/officeDocument/2006/relationships/tags" Target="../tags/tag13.xml"/><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39.tiff"/><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11.tiff"/><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tags" Target="../tags/tag107.xml"/><Relationship Id="rId7" Type="http://schemas.openxmlformats.org/officeDocument/2006/relationships/image" Target="../media/image11.tiff"/><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108.xml"/></Relationships>
</file>

<file path=ppt/slides/_rels/slide42.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tags" Target="../tags/tag111.xml"/><Relationship Id="rId7" Type="http://schemas.openxmlformats.org/officeDocument/2006/relationships/image" Target="../media/image11.tiff"/><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tags" Target="../tags/tag112.xml"/></Relationships>
</file>

<file path=ppt/slides/_rels/slide43.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tags" Target="../tags/tag115.xml"/><Relationship Id="rId7" Type="http://schemas.openxmlformats.org/officeDocument/2006/relationships/image" Target="../media/image11.tiff"/><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tags" Target="../tags/tag116.xml"/></Relationships>
</file>

<file path=ppt/slides/_rels/slide44.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tags" Target="../tags/tag119.xml"/><Relationship Id="rId7" Type="http://schemas.openxmlformats.org/officeDocument/2006/relationships/image" Target="../media/image11.tiff"/><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tags" Target="../tags/tag120.xml"/></Relationships>
</file>

<file path=ppt/slides/_rels/slide45.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tags" Target="../tags/tag123.xml"/><Relationship Id="rId7" Type="http://schemas.openxmlformats.org/officeDocument/2006/relationships/image" Target="../media/image11.tiff"/><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notesSlide" Target="../notesSlides/notesSlide45.xml"/><Relationship Id="rId5" Type="http://schemas.openxmlformats.org/officeDocument/2006/relationships/slideLayout" Target="../slideLayouts/slideLayout2.xml"/><Relationship Id="rId4" Type="http://schemas.openxmlformats.org/officeDocument/2006/relationships/tags" Target="../tags/tag124.xml"/></Relationships>
</file>

<file path=ppt/slides/_rels/slide46.xml.rels><?xml version="1.0" encoding="UTF-8" standalone="yes"?>
<Relationships xmlns="http://schemas.openxmlformats.org/package/2006/relationships"><Relationship Id="rId3" Type="http://schemas.openxmlformats.org/officeDocument/2006/relationships/tags" Target="../tags/tag127.xml"/><Relationship Id="rId7" Type="http://schemas.openxmlformats.org/officeDocument/2006/relationships/image" Target="../media/image45.tiff"/><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11.tiff"/><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tags" Target="../tags/tag130.xml"/><Relationship Id="rId7" Type="http://schemas.openxmlformats.org/officeDocument/2006/relationships/image" Target="../media/image11.tiff"/><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notesSlide" Target="../notesSlides/notesSlide47.xml"/><Relationship Id="rId5" Type="http://schemas.openxmlformats.org/officeDocument/2006/relationships/slideLayout" Target="../slideLayouts/slideLayout2.xml"/><Relationship Id="rId4" Type="http://schemas.openxmlformats.org/officeDocument/2006/relationships/tags" Target="../tags/tag131.xml"/></Relationships>
</file>

<file path=ppt/slides/_rels/slide48.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tags" Target="../tags/tag134.xml"/><Relationship Id="rId7" Type="http://schemas.openxmlformats.org/officeDocument/2006/relationships/image" Target="../media/image11.tiff"/><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notesSlide" Target="../notesSlides/notesSlide48.xml"/><Relationship Id="rId5" Type="http://schemas.openxmlformats.org/officeDocument/2006/relationships/slideLayout" Target="../slideLayouts/slideLayout2.xml"/><Relationship Id="rId4" Type="http://schemas.openxmlformats.org/officeDocument/2006/relationships/tags" Target="../tags/tag135.xml"/></Relationships>
</file>

<file path=ppt/slides/_rels/slide49.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tags" Target="../tags/tag138.xml"/><Relationship Id="rId7" Type="http://schemas.openxmlformats.org/officeDocument/2006/relationships/image" Target="../media/image11.tiff"/><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notesSlide" Target="../notesSlides/notesSlide49.xml"/><Relationship Id="rId5" Type="http://schemas.openxmlformats.org/officeDocument/2006/relationships/slideLayout" Target="../slideLayouts/slideLayout2.xml"/><Relationship Id="rId4" Type="http://schemas.openxmlformats.org/officeDocument/2006/relationships/tags" Target="../tags/tag139.xml"/></Relationships>
</file>

<file path=ppt/slides/_rels/slide5.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5.tiff"/><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tiff"/><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tags" Target="../tags/tag142.xml"/><Relationship Id="rId7" Type="http://schemas.openxmlformats.org/officeDocument/2006/relationships/image" Target="../media/image11.tiff"/><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notesSlide" Target="../notesSlides/notesSlide50.xml"/><Relationship Id="rId5" Type="http://schemas.openxmlformats.org/officeDocument/2006/relationships/slideLayout" Target="../slideLayouts/slideLayout2.xml"/><Relationship Id="rId4" Type="http://schemas.openxmlformats.org/officeDocument/2006/relationships/tags" Target="../tags/tag143.xml"/></Relationships>
</file>

<file path=ppt/slides/_rels/slide51.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tags" Target="../tags/tag146.xml"/><Relationship Id="rId7" Type="http://schemas.openxmlformats.org/officeDocument/2006/relationships/image" Target="../media/image11.tiff"/><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tags" Target="../tags/tag147.xml"/></Relationships>
</file>

<file path=ppt/slides/_rels/slide52.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tags" Target="../tags/tag150.xml"/><Relationship Id="rId7" Type="http://schemas.openxmlformats.org/officeDocument/2006/relationships/image" Target="../media/image11.tiff"/><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notesSlide" Target="../notesSlides/notesSlide52.xml"/><Relationship Id="rId5" Type="http://schemas.openxmlformats.org/officeDocument/2006/relationships/slideLayout" Target="../slideLayouts/slideLayout2.xml"/><Relationship Id="rId4" Type="http://schemas.openxmlformats.org/officeDocument/2006/relationships/tags" Target="../tags/tag151.xml"/></Relationships>
</file>

<file path=ppt/slides/_rels/slide53.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tags" Target="../tags/tag154.xml"/><Relationship Id="rId7" Type="http://schemas.openxmlformats.org/officeDocument/2006/relationships/image" Target="../media/image11.tiff"/><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notesSlide" Target="../notesSlides/notesSlide53.xml"/><Relationship Id="rId5" Type="http://schemas.openxmlformats.org/officeDocument/2006/relationships/slideLayout" Target="../slideLayouts/slideLayout2.xml"/><Relationship Id="rId4" Type="http://schemas.openxmlformats.org/officeDocument/2006/relationships/tags" Target="../tags/tag155.xml"/></Relationships>
</file>

<file path=ppt/slides/_rels/slide54.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tags" Target="../tags/tag158.xml"/><Relationship Id="rId7" Type="http://schemas.openxmlformats.org/officeDocument/2006/relationships/image" Target="../media/image11.tiff"/><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notesSlide" Target="../notesSlides/notesSlide54.xml"/><Relationship Id="rId5" Type="http://schemas.openxmlformats.org/officeDocument/2006/relationships/slideLayout" Target="../slideLayouts/slideLayout2.xml"/><Relationship Id="rId4" Type="http://schemas.openxmlformats.org/officeDocument/2006/relationships/tags" Target="../tags/tag159.xml"/></Relationships>
</file>

<file path=ppt/slides/_rels/slide55.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5.tiff"/><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54.tiff"/><Relationship Id="rId5" Type="http://schemas.openxmlformats.org/officeDocument/2006/relationships/image" Target="../media/image11.tiff"/><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tags" Target="../tags/tag20.xml"/><Relationship Id="rId7" Type="http://schemas.openxmlformats.org/officeDocument/2006/relationships/image" Target="../media/image10.tiff"/><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21.xml"/></Relationships>
</file>

<file path=ppt/slides/_rels/slide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tiff"/><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5.tif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90669D-5841-EB42-94C0-661FC84292FA}"/>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2700" y="2286000"/>
            <a:ext cx="9131300" cy="2857500"/>
          </a:xfrm>
          <a:prstGeom prst="rect">
            <a:avLst/>
          </a:prstGeom>
        </p:spPr>
      </p:pic>
      <p:sp>
        <p:nvSpPr>
          <p:cNvPr id="2" name="Title 1">
            <a:extLst>
              <a:ext uri="{FF2B5EF4-FFF2-40B4-BE49-F238E27FC236}">
                <a16:creationId xmlns:a16="http://schemas.microsoft.com/office/drawing/2014/main" id="{37AA6B9C-1349-48D5-BCF0-957B111144BC}"/>
              </a:ext>
            </a:extLst>
          </p:cNvPr>
          <p:cNvSpPr>
            <a:spLocks noGrp="1"/>
          </p:cNvSpPr>
          <p:nvPr>
            <p:ph type="ctrTitle"/>
            <p:custDataLst>
              <p:tags r:id="rId2"/>
            </p:custDataLst>
          </p:nvPr>
        </p:nvSpPr>
        <p:spPr>
          <a:xfrm>
            <a:off x="577516" y="902118"/>
            <a:ext cx="6858000" cy="1790700"/>
          </a:xfrm>
        </p:spPr>
        <p:txBody>
          <a:bodyPr anchor="t">
            <a:normAutofit/>
          </a:bodyPr>
          <a:lstStyle/>
          <a:p>
            <a:pPr algn="l">
              <a:lnSpc>
                <a:spcPct val="100000"/>
              </a:lnSpc>
              <a:spcBef>
                <a:spcPts val="300"/>
              </a:spcBef>
            </a:pPr>
            <a:r>
              <a:rPr lang="fr-CA" sz="3300" baseline="0" dirty="0">
                <a:solidFill>
                  <a:srgbClr val="00A3DB"/>
                </a:solidFill>
                <a:latin typeface="Impact" panose="020B0806030902050204" pitchFamily="34" charset="0"/>
                <a:ea typeface="+mn-ea"/>
                <a:cs typeface="+mn-cs"/>
              </a:rPr>
              <a:t>LEÇON 2</a:t>
            </a:r>
            <a:br>
              <a:rPr lang="en-CA" sz="3300" dirty="0">
                <a:solidFill>
                  <a:srgbClr val="00A3DB"/>
                </a:solidFill>
                <a:latin typeface="Impact" panose="020B0806030902050204" pitchFamily="34" charset="0"/>
                <a:ea typeface="+mn-ea"/>
                <a:cs typeface="+mn-cs"/>
              </a:rPr>
            </a:br>
            <a:r>
              <a:rPr lang="fr-CA" sz="3300" baseline="0" dirty="0">
                <a:solidFill>
                  <a:srgbClr val="00A3DB"/>
                </a:solidFill>
                <a:latin typeface="Impact" panose="020B0806030902050204" pitchFamily="34" charset="0"/>
                <a:ea typeface="+mn-ea"/>
                <a:cs typeface="+mn-cs"/>
              </a:rPr>
              <a:t>À LA DÉCOUVERTE DE LA VARIÉTÉ</a:t>
            </a:r>
            <a:br>
              <a:rPr lang="en-CA" sz="3300" dirty="0">
                <a:solidFill>
                  <a:srgbClr val="00A3DB"/>
                </a:solidFill>
                <a:latin typeface="Impact" panose="020B0806030902050204" pitchFamily="34" charset="0"/>
                <a:ea typeface="+mn-ea"/>
                <a:cs typeface="+mn-cs"/>
              </a:rPr>
            </a:br>
            <a:endParaRPr lang="en-CA" sz="3300" dirty="0">
              <a:latin typeface="Georgia" panose="02040502050405020303" pitchFamily="18" charset="0"/>
              <a:ea typeface="+mn-ea"/>
              <a:cs typeface="+mn-cs"/>
            </a:endParaRPr>
          </a:p>
        </p:txBody>
      </p:sp>
      <p:sp>
        <p:nvSpPr>
          <p:cNvPr id="8" name="Title 1">
            <a:extLst>
              <a:ext uri="{FF2B5EF4-FFF2-40B4-BE49-F238E27FC236}">
                <a16:creationId xmlns:a16="http://schemas.microsoft.com/office/drawing/2014/main" id="{5F35247E-CA5D-4D42-8AFA-F160FD956950}"/>
              </a:ext>
            </a:extLst>
          </p:cNvPr>
          <p:cNvSpPr txBox="1">
            <a:spLocks/>
          </p:cNvSpPr>
          <p:nvPr>
            <p:custDataLst>
              <p:tags r:id="rId3"/>
            </p:custDataLst>
          </p:nvPr>
        </p:nvSpPr>
        <p:spPr>
          <a:xfrm>
            <a:off x="591205" y="291628"/>
            <a:ext cx="4256690" cy="40993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CA" sz="2100" dirty="0">
                <a:latin typeface="Georgia" panose="02040502050405020303" pitchFamily="18" charset="0"/>
              </a:rPr>
            </a:br>
            <a:br>
              <a:rPr lang="en-CA" sz="2100" dirty="0">
                <a:latin typeface="Georgia" panose="02040502050405020303" pitchFamily="18" charset="0"/>
              </a:rPr>
            </a:br>
            <a:r>
              <a:rPr lang="fr-CA" sz="2100" baseline="0">
                <a:latin typeface="Georgia" panose="02040502050405020303" pitchFamily="18" charset="0"/>
              </a:rPr>
              <a:t>Des aliments pour moi</a:t>
            </a:r>
          </a:p>
        </p:txBody>
      </p:sp>
      <p:pic>
        <p:nvPicPr>
          <p:cNvPr id="10" name="Picture 9">
            <a:extLst>
              <a:ext uri="{FF2B5EF4-FFF2-40B4-BE49-F238E27FC236}">
                <a16:creationId xmlns:a16="http://schemas.microsoft.com/office/drawing/2014/main" id="{6ABE55FA-7257-CB4B-ACD0-29A1CD2E249D}"/>
              </a:ext>
            </a:extLst>
          </p:cNvPr>
          <p:cNvPicPr>
            <a:picLocks noChangeAspect="1"/>
          </p:cNvPicPr>
          <p:nvPr>
            <p:custDataLst>
              <p:tags r:id="rId4"/>
            </p:custDataLst>
          </p:nvPr>
        </p:nvPicPr>
        <p:blipFill>
          <a:blip r:embed="rId8"/>
          <a:stretch>
            <a:fillRect/>
          </a:stretch>
        </p:blipFill>
        <p:spPr>
          <a:xfrm>
            <a:off x="6392862" y="4356323"/>
            <a:ext cx="2487085" cy="447675"/>
          </a:xfrm>
          <a:prstGeom prst="rect">
            <a:avLst/>
          </a:prstGeom>
        </p:spPr>
      </p:pic>
      <p:pic>
        <p:nvPicPr>
          <p:cNvPr id="7" name="Picture 6">
            <a:extLst>
              <a:ext uri="{FF2B5EF4-FFF2-40B4-BE49-F238E27FC236}">
                <a16:creationId xmlns:a16="http://schemas.microsoft.com/office/drawing/2014/main" id="{25CB4F57-E563-914B-932D-E2070A5F58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2512" y="-10391"/>
            <a:ext cx="2717804" cy="1057879"/>
          </a:xfrm>
          <a:prstGeom prst="rect">
            <a:avLst/>
          </a:prstGeom>
        </p:spPr>
      </p:pic>
    </p:spTree>
    <p:extLst>
      <p:ext uri="{BB962C8B-B14F-4D97-AF65-F5344CB8AC3E}">
        <p14:creationId xmlns:p14="http://schemas.microsoft.com/office/powerpoint/2010/main" val="372299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1344F30-D4BD-3B47-9103-2756A9F3A1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356" y="421767"/>
            <a:ext cx="8398230" cy="4365543"/>
          </a:xfrm>
          <a:prstGeom prst="rect">
            <a:avLst/>
          </a:prstGeom>
        </p:spPr>
      </p:pic>
    </p:spTree>
    <p:extLst>
      <p:ext uri="{BB962C8B-B14F-4D97-AF65-F5344CB8AC3E}">
        <p14:creationId xmlns:p14="http://schemas.microsoft.com/office/powerpoint/2010/main" val="242209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CA94BBDD-B741-A646-A63F-DEF5F2A18CA7}"/>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371356" y="421768"/>
            <a:ext cx="8398230" cy="4298399"/>
          </a:xfrm>
          <a:prstGeom prst="rect">
            <a:avLst/>
          </a:prstGeom>
        </p:spPr>
      </p:pic>
      <p:pic>
        <p:nvPicPr>
          <p:cNvPr id="5" name="Picture 4">
            <a:extLst>
              <a:ext uri="{FF2B5EF4-FFF2-40B4-BE49-F238E27FC236}">
                <a16:creationId xmlns:a16="http://schemas.microsoft.com/office/drawing/2014/main" id="{D70EB32D-8AB2-7741-B633-A07DD9EE7412}"/>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384448" y="411510"/>
            <a:ext cx="8392839" cy="4354545"/>
          </a:xfrm>
          <a:prstGeom prst="rect">
            <a:avLst/>
          </a:prstGeom>
        </p:spPr>
      </p:pic>
    </p:spTree>
    <p:extLst>
      <p:ext uri="{BB962C8B-B14F-4D97-AF65-F5344CB8AC3E}">
        <p14:creationId xmlns:p14="http://schemas.microsoft.com/office/powerpoint/2010/main" val="196660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2">
            <a:extLst>
              <a:ext uri="{FF2B5EF4-FFF2-40B4-BE49-F238E27FC236}">
                <a16:creationId xmlns:a16="http://schemas.microsoft.com/office/drawing/2014/main" id="{23E48578-CE83-8B45-826B-8F2E1DE5D4A6}"/>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354013" y="382588"/>
            <a:ext cx="8432800" cy="4376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872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9E4A-F9AE-4BC1-BCF1-BDE1CEA3DFE7}"/>
              </a:ext>
            </a:extLst>
          </p:cNvPr>
          <p:cNvSpPr>
            <a:spLocks noGrp="1"/>
          </p:cNvSpPr>
          <p:nvPr>
            <p:ph type="title"/>
            <p:custDataLst>
              <p:tags r:id="rId1"/>
            </p:custDataLst>
          </p:nvPr>
        </p:nvSpPr>
        <p:spPr>
          <a:xfrm>
            <a:off x="177167" y="1102930"/>
            <a:ext cx="8896490" cy="464613"/>
          </a:xfrm>
        </p:spPr>
        <p:txBody>
          <a:bodyPr anchor="t">
            <a:normAutofit/>
          </a:bodyPr>
          <a:lstStyle/>
          <a:p>
            <a:r>
              <a:rPr lang="fr-CA" sz="2400" baseline="0" dirty="0">
                <a:solidFill>
                  <a:srgbClr val="00A3DB"/>
                </a:solidFill>
                <a:latin typeface="Impact" panose="020B0806030902050204" pitchFamily="34" charset="0"/>
              </a:rPr>
              <a:t>COMMENT OBTENIR LES NUTRIMENTS DONT VOTRE ORGANISME A BESOIN?</a:t>
            </a:r>
          </a:p>
        </p:txBody>
      </p:sp>
      <p:sp>
        <p:nvSpPr>
          <p:cNvPr id="3" name="Content Placeholder 2">
            <a:extLst>
              <a:ext uri="{FF2B5EF4-FFF2-40B4-BE49-F238E27FC236}">
                <a16:creationId xmlns:a16="http://schemas.microsoft.com/office/drawing/2014/main" id="{69283F3E-A5FE-4E99-ABB9-A95E4AD0CDB5}"/>
              </a:ext>
            </a:extLst>
          </p:cNvPr>
          <p:cNvSpPr>
            <a:spLocks noGrp="1"/>
          </p:cNvSpPr>
          <p:nvPr>
            <p:ph idx="1"/>
            <p:custDataLst>
              <p:tags r:id="rId2"/>
            </p:custDataLst>
          </p:nvPr>
        </p:nvSpPr>
        <p:spPr>
          <a:xfrm>
            <a:off x="628650" y="1779123"/>
            <a:ext cx="7886700" cy="3263504"/>
          </a:xfrm>
        </p:spPr>
        <p:txBody>
          <a:bodyPr>
            <a:normAutofit/>
          </a:bodyPr>
          <a:lstStyle/>
          <a:p>
            <a:r>
              <a:rPr lang="fr-CA" sz="1650" baseline="0" dirty="0">
                <a:latin typeface="Georgia" panose="02040502050405020303" pitchFamily="18" charset="0"/>
              </a:rPr>
              <a:t>Consommez chaque jour une variété d’aliments appartenant aux catégories des légumes et des fruits, des aliments à grains entiers et des aliments protéinés.</a:t>
            </a:r>
          </a:p>
          <a:p>
            <a:endParaRPr lang="en-CA" sz="1650" dirty="0">
              <a:latin typeface="Georgia" panose="02040502050405020303" pitchFamily="18" charset="0"/>
            </a:endParaRPr>
          </a:p>
          <a:p>
            <a:pPr>
              <a:lnSpc>
                <a:spcPct val="100000"/>
              </a:lnSpc>
            </a:pPr>
            <a:r>
              <a:rPr lang="fr-CA" sz="1650" baseline="0" dirty="0">
                <a:latin typeface="Georgia" panose="02040502050405020303" pitchFamily="18" charset="0"/>
              </a:rPr>
              <a:t>Il est plus important de tenir compte de ce que vous mangez et de la façon dont vous le faites </a:t>
            </a:r>
            <a:r>
              <a:rPr lang="fr-CA" sz="1650" b="1" baseline="0" dirty="0">
                <a:latin typeface="Georgia" panose="02040502050405020303" pitchFamily="18" charset="0"/>
              </a:rPr>
              <a:t>au fil du temps</a:t>
            </a:r>
            <a:r>
              <a:rPr lang="fr-CA" sz="1650" baseline="0" dirty="0">
                <a:latin typeface="Georgia" panose="02040502050405020303" pitchFamily="18" charset="0"/>
              </a:rPr>
              <a:t>, ainsi que de ce que vous ressentez à ce moment-là, que de suivre une structure de repas ou de collation précise chaque jour.</a:t>
            </a:r>
          </a:p>
          <a:p>
            <a:endParaRPr lang="en-CA" sz="1650" dirty="0">
              <a:latin typeface="Georgia" panose="02040502050405020303" pitchFamily="18" charset="0"/>
            </a:endParaRPr>
          </a:p>
          <a:p>
            <a:r>
              <a:rPr lang="fr-CA" sz="1650" baseline="0" dirty="0">
                <a:latin typeface="Georgia" panose="02040502050405020303" pitchFamily="18" charset="0"/>
              </a:rPr>
              <a:t>Certaines situations peuvent compliquer l’obtention des nutriments dont vous avez besoin (p. ex. allergies ou habitudes alimentaires végétariennes).</a:t>
            </a:r>
          </a:p>
          <a:p>
            <a:pPr lvl="1"/>
            <a:r>
              <a:rPr lang="fr-CA" sz="1650" baseline="0" dirty="0">
                <a:latin typeface="Georgia" panose="02040502050405020303" pitchFamily="18" charset="0"/>
              </a:rPr>
              <a:t> Parlez à la personne qui s’occupe de vous ou à un fournisseur de soins de santé de confiance pour obtenir des conseils.</a:t>
            </a:r>
          </a:p>
        </p:txBody>
      </p:sp>
      <p:pic>
        <p:nvPicPr>
          <p:cNvPr id="5" name="Picture 4">
            <a:extLst>
              <a:ext uri="{FF2B5EF4-FFF2-40B4-BE49-F238E27FC236}">
                <a16:creationId xmlns:a16="http://schemas.microsoft.com/office/drawing/2014/main" id="{6F3F5D94-1379-8E47-A335-B993D6716F94}"/>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453298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5506-EC31-48A5-A3DB-1E8781296271}"/>
              </a:ext>
            </a:extLst>
          </p:cNvPr>
          <p:cNvSpPr>
            <a:spLocks noGrp="1"/>
          </p:cNvSpPr>
          <p:nvPr>
            <p:ph type="title"/>
            <p:custDataLst>
              <p:tags r:id="rId1"/>
            </p:custDataLst>
          </p:nvPr>
        </p:nvSpPr>
        <p:spPr>
          <a:xfrm>
            <a:off x="628650" y="1021801"/>
            <a:ext cx="7886700" cy="994172"/>
          </a:xfrm>
        </p:spPr>
        <p:txBody>
          <a:bodyPr anchor="t">
            <a:normAutofit/>
          </a:bodyPr>
          <a:lstStyle/>
          <a:p>
            <a:r>
              <a:rPr lang="fr-CA" sz="2400" baseline="0">
                <a:solidFill>
                  <a:srgbClr val="00A3DB"/>
                </a:solidFill>
                <a:latin typeface="Impact" panose="020B0806030902050204" pitchFamily="34" charset="0"/>
              </a:rPr>
              <a:t>POURCENTAGE DE LA VALEUR QUOTIDIENNE (% VQ)</a:t>
            </a:r>
          </a:p>
        </p:txBody>
      </p:sp>
      <p:sp>
        <p:nvSpPr>
          <p:cNvPr id="3" name="Content Placeholder 2">
            <a:extLst>
              <a:ext uri="{FF2B5EF4-FFF2-40B4-BE49-F238E27FC236}">
                <a16:creationId xmlns:a16="http://schemas.microsoft.com/office/drawing/2014/main" id="{8CDD4F37-59FA-434F-A3A6-7680AE0C9F6E}"/>
              </a:ext>
            </a:extLst>
          </p:cNvPr>
          <p:cNvSpPr>
            <a:spLocks noGrp="1"/>
          </p:cNvSpPr>
          <p:nvPr>
            <p:ph idx="1"/>
            <p:custDataLst>
              <p:tags r:id="rId2"/>
            </p:custDataLst>
          </p:nvPr>
        </p:nvSpPr>
        <p:spPr>
          <a:xfrm>
            <a:off x="628651" y="1648768"/>
            <a:ext cx="7359211" cy="3263504"/>
          </a:xfrm>
        </p:spPr>
        <p:txBody>
          <a:bodyPr>
            <a:normAutofit/>
          </a:bodyPr>
          <a:lstStyle/>
          <a:p>
            <a:r>
              <a:rPr lang="fr-CA" sz="1650" baseline="0" dirty="0">
                <a:latin typeface="Georgia" panose="02040502050405020303" pitchFamily="18" charset="0"/>
              </a:rPr>
              <a:t>Santé Canada a recours au pourcentage de la valeur quotidienne (% VQ) pour l’étiquetage des aliments.</a:t>
            </a:r>
          </a:p>
          <a:p>
            <a:endParaRPr lang="en-CA" sz="1650" dirty="0">
              <a:latin typeface="Georgia" panose="02040502050405020303" pitchFamily="18" charset="0"/>
            </a:endParaRPr>
          </a:p>
          <a:p>
            <a:r>
              <a:rPr lang="fr-CA" sz="1650" baseline="0" dirty="0">
                <a:latin typeface="Georgia" panose="02040502050405020303" pitchFamily="18" charset="0"/>
              </a:rPr>
              <a:t>Cette valeur indique si un nutriment donné est présent en faible quantité ou en grande quantité dans un aliment.</a:t>
            </a:r>
          </a:p>
          <a:p>
            <a:pPr lvl="1"/>
            <a:r>
              <a:rPr lang="fr-CA" sz="1650" baseline="0" dirty="0">
                <a:latin typeface="Georgia" panose="02040502050405020303" pitchFamily="18" charset="0"/>
              </a:rPr>
              <a:t>5 % VQ, c’est peu.</a:t>
            </a:r>
          </a:p>
          <a:p>
            <a:pPr lvl="1"/>
            <a:r>
              <a:rPr lang="fr-CA" sz="1650" baseline="0" dirty="0">
                <a:latin typeface="Georgia" panose="02040502050405020303" pitchFamily="18" charset="0"/>
              </a:rPr>
              <a:t>15 % VQ, c’est beaucoup.</a:t>
            </a:r>
          </a:p>
          <a:p>
            <a:pPr marL="342900" lvl="1" indent="0">
              <a:buNone/>
            </a:pPr>
            <a:endParaRPr lang="en-CA" dirty="0"/>
          </a:p>
          <a:p>
            <a:pPr marL="342900" lvl="1" indent="0">
              <a:buNone/>
            </a:pPr>
            <a:endParaRPr lang="en-CA" dirty="0"/>
          </a:p>
          <a:p>
            <a:pPr marL="342900" lvl="1" indent="0">
              <a:buNone/>
            </a:pPr>
            <a:endParaRPr lang="en-CA" dirty="0"/>
          </a:p>
          <a:p>
            <a:endParaRPr lang="en-CA" dirty="0"/>
          </a:p>
        </p:txBody>
      </p:sp>
      <p:pic>
        <p:nvPicPr>
          <p:cNvPr id="5" name="Picture 4">
            <a:extLst>
              <a:ext uri="{FF2B5EF4-FFF2-40B4-BE49-F238E27FC236}">
                <a16:creationId xmlns:a16="http://schemas.microsoft.com/office/drawing/2014/main" id="{9B1AFCF1-58E7-094B-ADF9-D3399669336A}"/>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189532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5506-EC31-48A5-A3DB-1E8781296271}"/>
              </a:ext>
            </a:extLst>
          </p:cNvPr>
          <p:cNvSpPr>
            <a:spLocks noGrp="1"/>
          </p:cNvSpPr>
          <p:nvPr>
            <p:ph type="title"/>
            <p:custDataLst>
              <p:tags r:id="rId1"/>
            </p:custDataLst>
          </p:nvPr>
        </p:nvSpPr>
        <p:spPr>
          <a:xfrm>
            <a:off x="628650" y="1011291"/>
            <a:ext cx="7886700" cy="994172"/>
          </a:xfrm>
        </p:spPr>
        <p:txBody>
          <a:bodyPr anchor="t">
            <a:normAutofit/>
          </a:bodyPr>
          <a:lstStyle/>
          <a:p>
            <a:r>
              <a:rPr lang="fr-CA" sz="2400" baseline="0">
                <a:solidFill>
                  <a:srgbClr val="00A3DB"/>
                </a:solidFill>
                <a:latin typeface="Impact" panose="020B0806030902050204" pitchFamily="34" charset="0"/>
              </a:rPr>
              <a:t>POURCENTAGE DE LA VALEUR QUOTIDIENNE (% VQ)</a:t>
            </a:r>
          </a:p>
        </p:txBody>
      </p:sp>
      <p:sp>
        <p:nvSpPr>
          <p:cNvPr id="3" name="Content Placeholder 2">
            <a:extLst>
              <a:ext uri="{FF2B5EF4-FFF2-40B4-BE49-F238E27FC236}">
                <a16:creationId xmlns:a16="http://schemas.microsoft.com/office/drawing/2014/main" id="{8CDD4F37-59FA-434F-A3A6-7680AE0C9F6E}"/>
              </a:ext>
            </a:extLst>
          </p:cNvPr>
          <p:cNvSpPr>
            <a:spLocks noGrp="1"/>
          </p:cNvSpPr>
          <p:nvPr>
            <p:ph idx="1"/>
            <p:custDataLst>
              <p:tags r:id="rId2"/>
            </p:custDataLst>
          </p:nvPr>
        </p:nvSpPr>
        <p:spPr>
          <a:xfrm>
            <a:off x="628650" y="1611389"/>
            <a:ext cx="8029575" cy="3263504"/>
          </a:xfrm>
        </p:spPr>
        <p:txBody>
          <a:bodyPr>
            <a:normAutofit/>
          </a:bodyPr>
          <a:lstStyle/>
          <a:p>
            <a:r>
              <a:rPr lang="fr-CA" sz="1650" baseline="0" dirty="0">
                <a:latin typeface="Georgia" panose="02040502050405020303" pitchFamily="18" charset="0"/>
              </a:rPr>
              <a:t>Le % VQ relatif aux vitamines et aux minéraux est fondé sur l’apport recommandé le plus élevé pour chaque groupe d’âge et chaque sexe.</a:t>
            </a:r>
          </a:p>
          <a:p>
            <a:endParaRPr lang="en-CA" sz="1650" dirty="0">
              <a:latin typeface="Georgia" panose="02040502050405020303" pitchFamily="18" charset="0"/>
            </a:endParaRPr>
          </a:p>
          <a:p>
            <a:r>
              <a:rPr lang="fr-CA" sz="1650" baseline="0" dirty="0">
                <a:latin typeface="Georgia" panose="02040502050405020303" pitchFamily="18" charset="0"/>
              </a:rPr>
              <a:t>Les protéines (un macronutriment) ne sont pas associées à un % VQ. On classifie plutôt les aliments selon qu’ils présentent :</a:t>
            </a:r>
          </a:p>
          <a:p>
            <a:pPr lvl="1"/>
            <a:r>
              <a:rPr lang="fr-CA" sz="1650" baseline="0" dirty="0">
                <a:latin typeface="Georgia" panose="02040502050405020303" pitchFamily="18" charset="0"/>
              </a:rPr>
              <a:t>une faible teneur en protéines;</a:t>
            </a:r>
          </a:p>
          <a:p>
            <a:pPr lvl="1"/>
            <a:r>
              <a:rPr lang="fr-CA" sz="1650" baseline="0" dirty="0">
                <a:latin typeface="Georgia" panose="02040502050405020303" pitchFamily="18" charset="0"/>
              </a:rPr>
              <a:t>une teneur élevée en protéines;</a:t>
            </a:r>
          </a:p>
          <a:p>
            <a:pPr lvl="1"/>
            <a:r>
              <a:rPr lang="fr-CA" sz="1650" baseline="0" dirty="0">
                <a:latin typeface="Georgia" panose="02040502050405020303" pitchFamily="18" charset="0"/>
              </a:rPr>
              <a:t>une teneur très élevée en protéines.</a:t>
            </a:r>
          </a:p>
          <a:p>
            <a:endParaRPr lang="en-CA" dirty="0"/>
          </a:p>
        </p:txBody>
      </p:sp>
      <p:pic>
        <p:nvPicPr>
          <p:cNvPr id="5" name="Picture 4">
            <a:extLst>
              <a:ext uri="{FF2B5EF4-FFF2-40B4-BE49-F238E27FC236}">
                <a16:creationId xmlns:a16="http://schemas.microsoft.com/office/drawing/2014/main" id="{49039C32-DAD7-BF40-BAAA-1BFA31086D75}"/>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61335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42465-E105-624B-8A3B-F0A9760CF91B}"/>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5143500"/>
          </a:xfrm>
          <a:prstGeom prst="rect">
            <a:avLst/>
          </a:prstGeom>
        </p:spPr>
      </p:pic>
      <p:sp>
        <p:nvSpPr>
          <p:cNvPr id="2" name="Title 1">
            <a:extLst>
              <a:ext uri="{FF2B5EF4-FFF2-40B4-BE49-F238E27FC236}">
                <a16:creationId xmlns:a16="http://schemas.microsoft.com/office/drawing/2014/main" id="{F8162FEE-7EDC-4FF3-A7FC-AD0AAF22C7EC}"/>
              </a:ext>
            </a:extLst>
          </p:cNvPr>
          <p:cNvSpPr>
            <a:spLocks noGrp="1"/>
          </p:cNvSpPr>
          <p:nvPr>
            <p:ph type="title"/>
            <p:custDataLst>
              <p:tags r:id="rId2"/>
            </p:custDataLst>
          </p:nvPr>
        </p:nvSpPr>
        <p:spPr>
          <a:xfrm>
            <a:off x="1049064" y="1805359"/>
            <a:ext cx="2723852" cy="2017411"/>
          </a:xfrm>
        </p:spPr>
        <p:txBody>
          <a:bodyPr anchor="t">
            <a:normAutofit/>
          </a:bodyPr>
          <a:lstStyle/>
          <a:p>
            <a:r>
              <a:rPr lang="fr-CA" baseline="0" dirty="0">
                <a:solidFill>
                  <a:srgbClr val="00A3DB"/>
                </a:solidFill>
                <a:latin typeface="Impact" panose="020B0806030902050204" pitchFamily="34" charset="0"/>
              </a:rPr>
              <a:t>ACTIVITÉ : </a:t>
            </a:r>
            <a:br>
              <a:rPr lang="en-CA" dirty="0">
                <a:solidFill>
                  <a:srgbClr val="00A3DB"/>
                </a:solidFill>
                <a:latin typeface="Impact" panose="020B0806030902050204" pitchFamily="34" charset="0"/>
              </a:rPr>
            </a:br>
            <a:r>
              <a:rPr lang="fr-CA" baseline="0" dirty="0">
                <a:solidFill>
                  <a:srgbClr val="00A3DB"/>
                </a:solidFill>
                <a:latin typeface="Impact" panose="020B0806030902050204" pitchFamily="34" charset="0"/>
              </a:rPr>
              <a:t>PROFILS D’ALIMENT</a:t>
            </a:r>
          </a:p>
        </p:txBody>
      </p:sp>
      <p:pic>
        <p:nvPicPr>
          <p:cNvPr id="4" name="Picture 3">
            <a:extLst>
              <a:ext uri="{FF2B5EF4-FFF2-40B4-BE49-F238E27FC236}">
                <a16:creationId xmlns:a16="http://schemas.microsoft.com/office/drawing/2014/main" id="{02AEB2B0-F9FC-744E-8A18-ED96423EEA6D}"/>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3772916" y="218668"/>
            <a:ext cx="4847272" cy="4633618"/>
          </a:xfrm>
          <a:prstGeom prst="rect">
            <a:avLst/>
          </a:prstGeom>
        </p:spPr>
      </p:pic>
    </p:spTree>
    <p:extLst>
      <p:ext uri="{BB962C8B-B14F-4D97-AF65-F5344CB8AC3E}">
        <p14:creationId xmlns:p14="http://schemas.microsoft.com/office/powerpoint/2010/main" val="248355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BF641F-85A8-0345-A972-65E625954AAD}"/>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5143500"/>
          </a:xfrm>
          <a:prstGeom prst="rect">
            <a:avLst/>
          </a:prstGeom>
        </p:spPr>
      </p:pic>
      <p:sp>
        <p:nvSpPr>
          <p:cNvPr id="3" name="Content Placeholder 2">
            <a:extLst>
              <a:ext uri="{FF2B5EF4-FFF2-40B4-BE49-F238E27FC236}">
                <a16:creationId xmlns:a16="http://schemas.microsoft.com/office/drawing/2014/main" id="{60C1D9DA-89E5-420E-B62B-DE472181577A}"/>
              </a:ext>
            </a:extLst>
          </p:cNvPr>
          <p:cNvSpPr>
            <a:spLocks noGrp="1"/>
          </p:cNvSpPr>
          <p:nvPr>
            <p:ph idx="1"/>
            <p:custDataLst>
              <p:tags r:id="rId2"/>
            </p:custDataLst>
          </p:nvPr>
        </p:nvSpPr>
        <p:spPr>
          <a:xfrm>
            <a:off x="765284" y="1976077"/>
            <a:ext cx="7886700" cy="2536102"/>
          </a:xfrm>
        </p:spPr>
        <p:txBody>
          <a:bodyPr/>
          <a:lstStyle/>
          <a:p>
            <a:pPr marL="342900" indent="-342900">
              <a:buFont typeface="+mj-lt"/>
              <a:buAutoNum type="arabicPeriod"/>
            </a:pPr>
            <a:r>
              <a:rPr lang="fr-CA" sz="1800" baseline="0" dirty="0">
                <a:latin typeface="Georgia" panose="02040502050405020303" pitchFamily="18" charset="0"/>
              </a:rPr>
              <a:t>Répartissez la classe en trois groupes.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fr-CA" sz="1800" baseline="0" dirty="0">
                <a:latin typeface="Georgia" panose="02040502050405020303" pitchFamily="18" charset="0"/>
              </a:rPr>
              <a:t>Chaque groupe examinera une série de graphiques : légumes et fruits, aliments à grains entiers et aliments protéinés.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fr-CA" sz="1800" baseline="0" dirty="0">
                <a:latin typeface="Georgia" panose="02040502050405020303" pitchFamily="18" charset="0"/>
              </a:rPr>
              <a:t>Chaque groupe fera part de ses constatations au reste de la classe.</a:t>
            </a:r>
          </a:p>
        </p:txBody>
      </p:sp>
      <p:sp>
        <p:nvSpPr>
          <p:cNvPr id="5" name="Title 1">
            <a:extLst>
              <a:ext uri="{FF2B5EF4-FFF2-40B4-BE49-F238E27FC236}">
                <a16:creationId xmlns:a16="http://schemas.microsoft.com/office/drawing/2014/main" id="{CAB0235F-E238-4BCC-BDF9-1C75E4797C85}"/>
              </a:ext>
            </a:extLst>
          </p:cNvPr>
          <p:cNvSpPr>
            <a:spLocks noGrp="1"/>
          </p:cNvSpPr>
          <p:nvPr>
            <p:ph type="title"/>
            <p:custDataLst>
              <p:tags r:id="rId3"/>
            </p:custDataLst>
          </p:nvPr>
        </p:nvSpPr>
        <p:spPr>
          <a:xfrm>
            <a:off x="765284" y="795209"/>
            <a:ext cx="8094936" cy="2017411"/>
          </a:xfrm>
        </p:spPr>
        <p:txBody>
          <a:bodyPr anchor="t">
            <a:normAutofit/>
          </a:bodyPr>
          <a:lstStyle/>
          <a:p>
            <a:r>
              <a:rPr lang="fr-CA" baseline="0">
                <a:solidFill>
                  <a:srgbClr val="00A3DB"/>
                </a:solidFill>
                <a:latin typeface="Impact" panose="020B0806030902050204" pitchFamily="34" charset="0"/>
              </a:rPr>
              <a:t>ACTIVITÉ : </a:t>
            </a:r>
            <a:br>
              <a:rPr lang="en-CA" dirty="0">
                <a:solidFill>
                  <a:srgbClr val="00A3DB"/>
                </a:solidFill>
                <a:latin typeface="Impact" panose="020B0806030902050204" pitchFamily="34" charset="0"/>
              </a:rPr>
            </a:br>
            <a:r>
              <a:rPr lang="fr-CA" baseline="0">
                <a:solidFill>
                  <a:srgbClr val="00A3DB"/>
                </a:solidFill>
                <a:latin typeface="Impact" panose="020B0806030902050204" pitchFamily="34" charset="0"/>
              </a:rPr>
              <a:t>PROFILS D’ALIMENT</a:t>
            </a:r>
          </a:p>
        </p:txBody>
      </p:sp>
    </p:spTree>
    <p:extLst>
      <p:ext uri="{BB962C8B-B14F-4D97-AF65-F5344CB8AC3E}">
        <p14:creationId xmlns:p14="http://schemas.microsoft.com/office/powerpoint/2010/main" val="1219287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5419CDB2-1ACD-8A4D-A3F4-BE5904525DEF}"/>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222903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8F476E7C-2F34-E14E-9881-29B79CBDC75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380166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7C7BF3-577C-4645-9F0C-69FEEE0932EC}"/>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5143500"/>
          </a:xfrm>
          <a:prstGeom prst="rect">
            <a:avLst/>
          </a:prstGeom>
        </p:spPr>
      </p:pic>
      <p:sp>
        <p:nvSpPr>
          <p:cNvPr id="2" name="Title 1">
            <a:extLst>
              <a:ext uri="{FF2B5EF4-FFF2-40B4-BE49-F238E27FC236}">
                <a16:creationId xmlns:a16="http://schemas.microsoft.com/office/drawing/2014/main" id="{E08B736D-7BBC-49C8-8EF2-4C200AE4C199}"/>
              </a:ext>
            </a:extLst>
          </p:cNvPr>
          <p:cNvSpPr>
            <a:spLocks noGrp="1"/>
          </p:cNvSpPr>
          <p:nvPr>
            <p:ph type="title"/>
            <p:custDataLst>
              <p:tags r:id="rId2"/>
            </p:custDataLst>
          </p:nvPr>
        </p:nvSpPr>
        <p:spPr>
          <a:xfrm>
            <a:off x="1121855" y="1259575"/>
            <a:ext cx="7886700" cy="994172"/>
          </a:xfrm>
        </p:spPr>
        <p:txBody>
          <a:bodyPr>
            <a:normAutofit/>
          </a:bodyPr>
          <a:lstStyle/>
          <a:p>
            <a:r>
              <a:rPr lang="fr-CA" sz="4400" baseline="0">
                <a:solidFill>
                  <a:srgbClr val="00A3DB"/>
                </a:solidFill>
                <a:latin typeface="Impact" panose="020B0806030902050204" pitchFamily="34" charset="0"/>
              </a:rPr>
              <a:t>QUESTION CLÉ</a:t>
            </a:r>
            <a:endParaRPr lang="en-CA" sz="4400" dirty="0"/>
          </a:p>
        </p:txBody>
      </p:sp>
      <p:sp>
        <p:nvSpPr>
          <p:cNvPr id="3" name="Content Placeholder 2">
            <a:extLst>
              <a:ext uri="{FF2B5EF4-FFF2-40B4-BE49-F238E27FC236}">
                <a16:creationId xmlns:a16="http://schemas.microsoft.com/office/drawing/2014/main" id="{EC047050-2F68-4238-9A55-D7134971625E}"/>
              </a:ext>
            </a:extLst>
          </p:cNvPr>
          <p:cNvSpPr>
            <a:spLocks noGrp="1"/>
          </p:cNvSpPr>
          <p:nvPr>
            <p:ph idx="1"/>
            <p:custDataLst>
              <p:tags r:id="rId3"/>
            </p:custDataLst>
          </p:nvPr>
        </p:nvSpPr>
        <p:spPr>
          <a:xfrm>
            <a:off x="1121855" y="2253748"/>
            <a:ext cx="7449389" cy="1630177"/>
          </a:xfrm>
        </p:spPr>
        <p:txBody>
          <a:bodyPr>
            <a:normAutofit/>
          </a:bodyPr>
          <a:lstStyle/>
          <a:p>
            <a:pPr marL="0" indent="0">
              <a:lnSpc>
                <a:spcPct val="100000"/>
              </a:lnSpc>
              <a:buNone/>
            </a:pPr>
            <a:r>
              <a:rPr lang="fr-CA" sz="2400" baseline="0" dirty="0">
                <a:latin typeface="Georgia" panose="02040502050405020303" pitchFamily="18" charset="0"/>
              </a:rPr>
              <a:t>Comment tirer parti du </a:t>
            </a:r>
            <a:r>
              <a:rPr lang="fr-CA" sz="2400" i="1" baseline="0" dirty="0">
                <a:latin typeface="Georgia" panose="02040502050405020303" pitchFamily="18" charset="0"/>
              </a:rPr>
              <a:t>Guide alimentaire canadien</a:t>
            </a:r>
            <a:r>
              <a:rPr lang="fr-CA" sz="2400" baseline="0" dirty="0">
                <a:latin typeface="Georgia" panose="02040502050405020303" pitchFamily="18" charset="0"/>
              </a:rPr>
              <a:t> pour la planification et la préparation de repas et de collations agréables?</a:t>
            </a:r>
          </a:p>
        </p:txBody>
      </p:sp>
    </p:spTree>
    <p:extLst>
      <p:ext uri="{BB962C8B-B14F-4D97-AF65-F5344CB8AC3E}">
        <p14:creationId xmlns:p14="http://schemas.microsoft.com/office/powerpoint/2010/main" val="160585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E1ED0805-2498-B441-A0D9-D15C5AC53008}"/>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4963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0A44A5-BBE1-4249-AF76-F24E53E6A40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E217E10E-140D-D04C-93F2-868FED9071A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2867326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F674092B-B64D-924C-BA33-17501AC8C2E4}"/>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507242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8049D965-B68D-E74F-B941-89988A5EFBFB}"/>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2127863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1799C710-BF89-684C-983A-C5025404E3E2}"/>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2427777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DE8ADEB4-39AD-8244-B9EF-D7CD8DDAE317}"/>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15062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47D4A59D-EEC8-E940-88F7-B1029FCD07A7}"/>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3209646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6B673CB4-EEE3-A64D-99A2-E85112766A9A}"/>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649297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6AC2105F-C035-3241-A77B-BF8F7DF3E2A9}"/>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446993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107A7785-C09C-8D4D-AEF2-BCF8D5243BC7}"/>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1363768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12F424-4E4F-B148-AA60-F031F5671768}"/>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pic>
        <p:nvPicPr>
          <p:cNvPr id="6" name="Picture 6">
            <a:hlinkClick r:id="" action="ppaction://media"/>
            <a:extLst>
              <a:ext uri="{FF2B5EF4-FFF2-40B4-BE49-F238E27FC236}">
                <a16:creationId xmlns:a16="http://schemas.microsoft.com/office/drawing/2014/main" id="{D9E0C7FD-DAF1-7347-BEE4-DF2EEDEDECD1}"/>
              </a:ext>
            </a:extLst>
          </p:cNvPr>
          <p:cNvPicPr>
            <a:picLocks noGrp="1" noRot="1" noChangeAspect="1"/>
          </p:cNvPicPr>
          <p:nvPr>
            <p:ph idx="1"/>
            <a:videoFile r:link="rId2"/>
            <p:custDataLst>
              <p:tags r:id="rId3"/>
            </p:custDataLst>
          </p:nvPr>
        </p:nvPicPr>
        <p:blipFill>
          <a:blip r:embed="rId7"/>
          <a:stretch>
            <a:fillRect/>
          </a:stretch>
        </p:blipFill>
        <p:spPr>
          <a:xfrm>
            <a:off x="1730590" y="1036703"/>
            <a:ext cx="5976292" cy="3535061"/>
          </a:xfrm>
        </p:spPr>
      </p:pic>
    </p:spTree>
    <p:extLst>
      <p:ext uri="{BB962C8B-B14F-4D97-AF65-F5344CB8AC3E}">
        <p14:creationId xmlns:p14="http://schemas.microsoft.com/office/powerpoint/2010/main" val="2793651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51EFD0F4-F189-9444-8E7C-1F4D95D5F47B}"/>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1516622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0DE5138C-73AE-DA4C-B93E-351CF04C2F04}"/>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673626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46DAD756-3EEF-7041-A18D-AE8370FC22C6}"/>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102297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9F7D3C24-A530-9E41-A3A9-EA92D05F8AA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338849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3B9D9AB-384A-DE4F-81BB-A3ED3AEA032D}"/>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188581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E439D73A-A5FD-6C4A-BB0F-CDE05840DD92}"/>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415142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2FC9C5-2FC0-5E4C-95EF-63071DD704C3}"/>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5143500"/>
          </a:xfrm>
          <a:prstGeom prst="rect">
            <a:avLst/>
          </a:prstGeom>
        </p:spPr>
      </p:pic>
      <p:sp>
        <p:nvSpPr>
          <p:cNvPr id="2" name="Title 1">
            <a:extLst>
              <a:ext uri="{FF2B5EF4-FFF2-40B4-BE49-F238E27FC236}">
                <a16:creationId xmlns:a16="http://schemas.microsoft.com/office/drawing/2014/main" id="{68138A7F-AE6D-4AC8-B837-584F84D9FDAE}"/>
              </a:ext>
            </a:extLst>
          </p:cNvPr>
          <p:cNvSpPr>
            <a:spLocks noGrp="1"/>
          </p:cNvSpPr>
          <p:nvPr>
            <p:ph type="title"/>
            <p:custDataLst>
              <p:tags r:id="rId2"/>
            </p:custDataLst>
          </p:nvPr>
        </p:nvSpPr>
        <p:spPr>
          <a:xfrm>
            <a:off x="859878" y="946507"/>
            <a:ext cx="7886700" cy="994172"/>
          </a:xfrm>
        </p:spPr>
        <p:txBody>
          <a:bodyPr anchor="t">
            <a:normAutofit/>
          </a:bodyPr>
          <a:lstStyle/>
          <a:p>
            <a:r>
              <a:rPr lang="fr-CA" baseline="0">
                <a:solidFill>
                  <a:srgbClr val="00A3DB"/>
                </a:solidFill>
                <a:latin typeface="Impact" panose="020B0806030902050204" pitchFamily="34" charset="0"/>
              </a:rPr>
              <a:t>DISCUSSION DE GROUPE</a:t>
            </a:r>
          </a:p>
        </p:txBody>
      </p:sp>
      <p:sp>
        <p:nvSpPr>
          <p:cNvPr id="3" name="Content Placeholder 2">
            <a:extLst>
              <a:ext uri="{FF2B5EF4-FFF2-40B4-BE49-F238E27FC236}">
                <a16:creationId xmlns:a16="http://schemas.microsoft.com/office/drawing/2014/main" id="{44247488-9EF8-4054-9375-24C694277DD7}"/>
              </a:ext>
            </a:extLst>
          </p:cNvPr>
          <p:cNvSpPr>
            <a:spLocks noGrp="1"/>
          </p:cNvSpPr>
          <p:nvPr>
            <p:ph idx="1"/>
            <p:custDataLst>
              <p:tags r:id="rId3"/>
            </p:custDataLst>
          </p:nvPr>
        </p:nvSpPr>
        <p:spPr>
          <a:xfrm>
            <a:off x="859878" y="1709451"/>
            <a:ext cx="7886700" cy="3263504"/>
          </a:xfrm>
        </p:spPr>
        <p:txBody>
          <a:bodyPr>
            <a:normAutofit/>
          </a:bodyPr>
          <a:lstStyle/>
          <a:p>
            <a:pPr marL="342900" indent="-342900">
              <a:buFont typeface="+mj-lt"/>
              <a:buAutoNum type="arabicPeriod"/>
            </a:pPr>
            <a:r>
              <a:rPr lang="fr-CA" sz="1800" baseline="0">
                <a:latin typeface="Georgia" panose="02040502050405020303" pitchFamily="18" charset="0"/>
              </a:rPr>
              <a:t>Quelle catégorie d’aliments avez-vous étudiée : légumes et fruits, aliments à grains entiers ou aliments protéinés?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fr-CA" sz="1800" baseline="0">
                <a:latin typeface="Georgia" panose="02040502050405020303" pitchFamily="18" charset="0"/>
              </a:rPr>
              <a:t>Quels étaient certains des nutriments principaux?</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fr-CA" sz="1800" baseline="0">
                <a:latin typeface="Georgia" panose="02040502050405020303" pitchFamily="18" charset="0"/>
              </a:rPr>
              <a:t>Avez-vous constaté quelque chose d’intéressant ou de surprenant?</a:t>
            </a:r>
          </a:p>
        </p:txBody>
      </p:sp>
    </p:spTree>
    <p:extLst>
      <p:ext uri="{BB962C8B-B14F-4D97-AF65-F5344CB8AC3E}">
        <p14:creationId xmlns:p14="http://schemas.microsoft.com/office/powerpoint/2010/main" val="2500862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0D06-9C6C-4094-A2DF-13CE38D2B646}"/>
              </a:ext>
            </a:extLst>
          </p:cNvPr>
          <p:cNvSpPr>
            <a:spLocks noGrp="1"/>
          </p:cNvSpPr>
          <p:nvPr>
            <p:ph type="title"/>
            <p:custDataLst>
              <p:tags r:id="rId1"/>
            </p:custDataLst>
          </p:nvPr>
        </p:nvSpPr>
        <p:spPr/>
        <p:txBody>
          <a:bodyPr/>
          <a:lstStyle/>
          <a:p>
            <a:r>
              <a:rPr lang="fr-CA" baseline="0"/>
              <a:t>Pomme</a:t>
            </a:r>
          </a:p>
        </p:txBody>
      </p:sp>
      <p:sp>
        <p:nvSpPr>
          <p:cNvPr id="3" name="Content Placeholder 2">
            <a:extLst>
              <a:ext uri="{FF2B5EF4-FFF2-40B4-BE49-F238E27FC236}">
                <a16:creationId xmlns:a16="http://schemas.microsoft.com/office/drawing/2014/main" id="{E8A695FA-B3F7-4747-9B91-70FC91ABD525}"/>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6A0624FC-4285-C344-A4DB-4179D9DD1370}"/>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2F276FEC-59BF-E545-B520-055A79441ABF}"/>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0" y="0"/>
            <a:ext cx="9139157" cy="5143500"/>
          </a:xfrm>
          <a:prstGeom prst="rect">
            <a:avLst/>
          </a:prstGeom>
        </p:spPr>
      </p:pic>
    </p:spTree>
    <p:extLst>
      <p:ext uri="{BB962C8B-B14F-4D97-AF65-F5344CB8AC3E}">
        <p14:creationId xmlns:p14="http://schemas.microsoft.com/office/powerpoint/2010/main" val="1074508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5813-8173-47C5-97F1-2086912C31FA}"/>
              </a:ext>
            </a:extLst>
          </p:cNvPr>
          <p:cNvSpPr>
            <a:spLocks noGrp="1"/>
          </p:cNvSpPr>
          <p:nvPr>
            <p:ph type="title"/>
            <p:custDataLst>
              <p:tags r:id="rId1"/>
            </p:custDataLst>
          </p:nvPr>
        </p:nvSpPr>
        <p:spPr/>
        <p:txBody>
          <a:bodyPr/>
          <a:lstStyle/>
          <a:p>
            <a:r>
              <a:rPr lang="fr-CA" baseline="0"/>
              <a:t>Banane</a:t>
            </a:r>
          </a:p>
        </p:txBody>
      </p:sp>
      <p:sp>
        <p:nvSpPr>
          <p:cNvPr id="3" name="Content Placeholder 2">
            <a:extLst>
              <a:ext uri="{FF2B5EF4-FFF2-40B4-BE49-F238E27FC236}">
                <a16:creationId xmlns:a16="http://schemas.microsoft.com/office/drawing/2014/main" id="{47E8B56A-9994-46F8-8998-F33213C9CCDA}"/>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0A3ED91A-78EB-A84B-B430-8517B0163C40}"/>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0B3B60B2-675C-B547-A74C-937C3C6AE0D8}"/>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80955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BC74-B91C-4E1A-9075-A3C923D1E181}"/>
              </a:ext>
            </a:extLst>
          </p:cNvPr>
          <p:cNvSpPr>
            <a:spLocks noGrp="1"/>
          </p:cNvSpPr>
          <p:nvPr>
            <p:ph type="title"/>
            <p:custDataLst>
              <p:tags r:id="rId1"/>
            </p:custDataLst>
          </p:nvPr>
        </p:nvSpPr>
        <p:spPr/>
        <p:txBody>
          <a:bodyPr/>
          <a:lstStyle/>
          <a:p>
            <a:r>
              <a:rPr lang="fr-CA" baseline="0"/>
              <a:t>Brocoli</a:t>
            </a:r>
          </a:p>
        </p:txBody>
      </p:sp>
      <p:sp>
        <p:nvSpPr>
          <p:cNvPr id="3" name="Content Placeholder 2">
            <a:extLst>
              <a:ext uri="{FF2B5EF4-FFF2-40B4-BE49-F238E27FC236}">
                <a16:creationId xmlns:a16="http://schemas.microsoft.com/office/drawing/2014/main" id="{947517CD-F670-4AF4-B95B-97B0891365C4}"/>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98221795-F714-4B41-AE54-BCB10EE451B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CDEAD089-3DD0-F041-8220-921D4D1007F4}"/>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1"/>
            <a:ext cx="9139155" cy="5143499"/>
          </a:xfrm>
          <a:prstGeom prst="rect">
            <a:avLst/>
          </a:prstGeom>
        </p:spPr>
      </p:pic>
    </p:spTree>
    <p:extLst>
      <p:ext uri="{BB962C8B-B14F-4D97-AF65-F5344CB8AC3E}">
        <p14:creationId xmlns:p14="http://schemas.microsoft.com/office/powerpoint/2010/main" val="316834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09FCAB2-6039-A24D-AEED-875660DD59F9}"/>
              </a:ext>
            </a:extLst>
          </p:cNvPr>
          <p:cNvSpPr>
            <a:spLocks noGrp="1"/>
          </p:cNvSpPr>
          <p:nvPr>
            <p:ph type="title"/>
            <p:custDataLst>
              <p:tags r:id="rId1"/>
            </p:custDataLst>
          </p:nvPr>
        </p:nvSpPr>
        <p:spPr>
          <a:xfrm>
            <a:off x="628650" y="1146224"/>
            <a:ext cx="7886700" cy="994172"/>
          </a:xfrm>
        </p:spPr>
        <p:txBody>
          <a:bodyPr anchor="t">
            <a:normAutofit/>
          </a:bodyPr>
          <a:lstStyle/>
          <a:p>
            <a:r>
              <a:rPr lang="fr-CA" sz="2400" baseline="0" dirty="0">
                <a:solidFill>
                  <a:srgbClr val="00A3DB"/>
                </a:solidFill>
                <a:latin typeface="Impact" panose="020B0806030902050204" pitchFamily="34" charset="0"/>
              </a:rPr>
              <a:t>LE </a:t>
            </a:r>
            <a:r>
              <a:rPr lang="fr-CA" sz="2400" i="1" baseline="0" dirty="0">
                <a:solidFill>
                  <a:srgbClr val="00A3DB"/>
                </a:solidFill>
                <a:latin typeface="Impact" panose="020B0806030902050204" pitchFamily="34" charset="0"/>
              </a:rPr>
              <a:t>GUIDE ALIMENTAIRE CANADIEN</a:t>
            </a:r>
            <a:r>
              <a:rPr lang="fr-CA" sz="2400" baseline="0" dirty="0">
                <a:solidFill>
                  <a:srgbClr val="00A3DB"/>
                </a:solidFill>
                <a:latin typeface="Impact" panose="020B0806030902050204" pitchFamily="34" charset="0"/>
              </a:rPr>
              <a:t>  EN PRATIQUE</a:t>
            </a:r>
          </a:p>
        </p:txBody>
      </p:sp>
      <p:pic>
        <p:nvPicPr>
          <p:cNvPr id="10" name="Picture 9">
            <a:extLst>
              <a:ext uri="{FF2B5EF4-FFF2-40B4-BE49-F238E27FC236}">
                <a16:creationId xmlns:a16="http://schemas.microsoft.com/office/drawing/2014/main" id="{8F0CD63C-99BA-A04D-8561-EEA046BA4F5C}"/>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pic>
        <p:nvPicPr>
          <p:cNvPr id="11" name="Picture 3" descr="A plate of food&#10;&#10;Description automatically generated">
            <a:extLst>
              <a:ext uri="{FF2B5EF4-FFF2-40B4-BE49-F238E27FC236}">
                <a16:creationId xmlns:a16="http://schemas.microsoft.com/office/drawing/2014/main" id="{4C7A3B49-A759-094A-8836-AE074940D3E4}"/>
              </a:ext>
            </a:extLst>
          </p:cNvPr>
          <p:cNvPicPr>
            <a:picLocks noChangeAspect="1"/>
          </p:cNvPicPr>
          <p:nvPr>
            <p:custDataLst>
              <p:tags r:id="rId3"/>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5140325" y="2247900"/>
            <a:ext cx="3592513" cy="2005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AutoShape 4">
            <a:extLst>
              <a:ext uri="{FF2B5EF4-FFF2-40B4-BE49-F238E27FC236}">
                <a16:creationId xmlns:a16="http://schemas.microsoft.com/office/drawing/2014/main" id="{BD46B1FD-ABC5-554D-BED7-42C4C86C9EDB}"/>
              </a:ext>
            </a:extLst>
          </p:cNvPr>
          <p:cNvSpPr>
            <a:spLocks/>
          </p:cNvSpPr>
          <p:nvPr>
            <p:custDataLst>
              <p:tags r:id="rId4"/>
            </p:custDataLst>
          </p:nvPr>
        </p:nvSpPr>
        <p:spPr bwMode="auto">
          <a:xfrm>
            <a:off x="4279900" y="3076575"/>
            <a:ext cx="714375" cy="252413"/>
          </a:xfrm>
          <a:prstGeom prst="rightArrow">
            <a:avLst>
              <a:gd name="adj1" fmla="val 50000"/>
              <a:gd name="adj2" fmla="val 50039"/>
            </a:avLst>
          </a:prstGeom>
          <a:solidFill>
            <a:srgbClr val="000000"/>
          </a:solidFill>
          <a:ln w="12700" cap="flat" cmpd="sng">
            <a:solidFill>
              <a:srgbClr val="32538F"/>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a:endParaRPr lang="en-US" altLang="en-US">
              <a:solidFill>
                <a:srgbClr val="FFFFFF"/>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endParaRPr>
          </a:p>
        </p:txBody>
      </p:sp>
      <p:pic>
        <p:nvPicPr>
          <p:cNvPr id="13" name="Picture 5">
            <a:extLst>
              <a:ext uri="{FF2B5EF4-FFF2-40B4-BE49-F238E27FC236}">
                <a16:creationId xmlns:a16="http://schemas.microsoft.com/office/drawing/2014/main" id="{A9F23FDF-293B-EC42-861F-8732F2658B1F}"/>
              </a:ext>
            </a:extLst>
          </p:cNvPr>
          <p:cNvPicPr>
            <a:picLocks noChangeAspect="1"/>
          </p:cNvPicPr>
          <p:nvPr>
            <p:custDataLst>
              <p:tags r:id="rId5"/>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566738" y="2249488"/>
            <a:ext cx="3443287" cy="200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1005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E7A80F-7E11-DD42-B4AA-75AC9C7D4AF5}"/>
              </a:ext>
            </a:extLst>
          </p:cNvPr>
          <p:cNvSpPr txBox="1"/>
          <p:nvPr>
            <p:custDataLst>
              <p:tags r:id="rId1"/>
            </p:custDataLst>
          </p:nvPr>
        </p:nvSpPr>
        <p:spPr>
          <a:xfrm>
            <a:off x="4235669" y="1103586"/>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D8DEE740-FCAF-0A4B-9C24-DB13964B613D}"/>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3D2EF930-8BEE-2D49-86CC-6D9B5A107042}"/>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2094703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E519-0CC6-4078-945C-59F5A0AD7155}"/>
              </a:ext>
            </a:extLst>
          </p:cNvPr>
          <p:cNvSpPr>
            <a:spLocks noGrp="1"/>
          </p:cNvSpPr>
          <p:nvPr>
            <p:ph type="title"/>
            <p:custDataLst>
              <p:tags r:id="rId1"/>
            </p:custDataLst>
          </p:nvPr>
        </p:nvSpPr>
        <p:spPr/>
        <p:txBody>
          <a:bodyPr/>
          <a:lstStyle/>
          <a:p>
            <a:r>
              <a:rPr lang="fr-CA" baseline="0"/>
              <a:t>Épinards</a:t>
            </a:r>
          </a:p>
        </p:txBody>
      </p:sp>
      <p:sp>
        <p:nvSpPr>
          <p:cNvPr id="3" name="Content Placeholder 2">
            <a:extLst>
              <a:ext uri="{FF2B5EF4-FFF2-40B4-BE49-F238E27FC236}">
                <a16:creationId xmlns:a16="http://schemas.microsoft.com/office/drawing/2014/main" id="{B9B9B959-2E34-45DA-B585-C244C1B70B3D}"/>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E54FE604-B032-4149-BAEC-1C0546A8315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70769A89-EF00-EA42-9682-7A569B1073E2}"/>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1"/>
            <a:ext cx="9139155" cy="5143499"/>
          </a:xfrm>
          <a:prstGeom prst="rect">
            <a:avLst/>
          </a:prstGeom>
        </p:spPr>
      </p:pic>
    </p:spTree>
    <p:extLst>
      <p:ext uri="{BB962C8B-B14F-4D97-AF65-F5344CB8AC3E}">
        <p14:creationId xmlns:p14="http://schemas.microsoft.com/office/powerpoint/2010/main" val="4029379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C27E-8334-4F4D-AB05-1BA6DBD25661}"/>
              </a:ext>
            </a:extLst>
          </p:cNvPr>
          <p:cNvSpPr>
            <a:spLocks noGrp="1"/>
          </p:cNvSpPr>
          <p:nvPr>
            <p:ph type="title"/>
            <p:custDataLst>
              <p:tags r:id="rId1"/>
            </p:custDataLst>
          </p:nvPr>
        </p:nvSpPr>
        <p:spPr/>
        <p:txBody>
          <a:bodyPr/>
          <a:lstStyle/>
          <a:p>
            <a:r>
              <a:rPr lang="fr-CA" baseline="0"/>
              <a:t>Fraises</a:t>
            </a:r>
          </a:p>
        </p:txBody>
      </p:sp>
      <p:sp>
        <p:nvSpPr>
          <p:cNvPr id="3" name="Content Placeholder 2">
            <a:extLst>
              <a:ext uri="{FF2B5EF4-FFF2-40B4-BE49-F238E27FC236}">
                <a16:creationId xmlns:a16="http://schemas.microsoft.com/office/drawing/2014/main" id="{AE0FAC06-0830-4F2F-9423-D0B5D68054A2}"/>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971E7B04-17ED-2A44-8B0A-2633CEEEFF0E}"/>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C5C2D7A2-6A4C-B54D-9B88-E8061D38B14D}"/>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77638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5813-8173-47C5-97F1-2086912C31FA}"/>
              </a:ext>
            </a:extLst>
          </p:cNvPr>
          <p:cNvSpPr>
            <a:spLocks noGrp="1"/>
          </p:cNvSpPr>
          <p:nvPr>
            <p:ph type="title"/>
            <p:custDataLst>
              <p:tags r:id="rId1"/>
            </p:custDataLst>
          </p:nvPr>
        </p:nvSpPr>
        <p:spPr/>
        <p:txBody>
          <a:bodyPr/>
          <a:lstStyle/>
          <a:p>
            <a:r>
              <a:rPr lang="fr-CA" baseline="0"/>
              <a:t>Riz brun</a:t>
            </a:r>
          </a:p>
        </p:txBody>
      </p:sp>
      <p:sp>
        <p:nvSpPr>
          <p:cNvPr id="3" name="Content Placeholder 2">
            <a:extLst>
              <a:ext uri="{FF2B5EF4-FFF2-40B4-BE49-F238E27FC236}">
                <a16:creationId xmlns:a16="http://schemas.microsoft.com/office/drawing/2014/main" id="{47E8B56A-9994-46F8-8998-F33213C9CCDA}"/>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A1306899-819D-3342-98FF-5D1D0E61690F}"/>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645D713C-0CD0-1445-8F0A-65B2260103D9}"/>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1"/>
            <a:ext cx="9139155" cy="5143499"/>
          </a:xfrm>
          <a:prstGeom prst="rect">
            <a:avLst/>
          </a:prstGeom>
        </p:spPr>
      </p:pic>
    </p:spTree>
    <p:extLst>
      <p:ext uri="{BB962C8B-B14F-4D97-AF65-F5344CB8AC3E}">
        <p14:creationId xmlns:p14="http://schemas.microsoft.com/office/powerpoint/2010/main" val="1759802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4047-1C4D-44E6-81DB-44E77280036C}"/>
              </a:ext>
            </a:extLst>
          </p:cNvPr>
          <p:cNvSpPr>
            <a:spLocks noGrp="1"/>
          </p:cNvSpPr>
          <p:nvPr>
            <p:ph type="title"/>
            <p:custDataLst>
              <p:tags r:id="rId1"/>
            </p:custDataLst>
          </p:nvPr>
        </p:nvSpPr>
        <p:spPr/>
        <p:txBody>
          <a:bodyPr/>
          <a:lstStyle/>
          <a:p>
            <a:r>
              <a:rPr lang="fr-CA" baseline="0"/>
              <a:t>Gruau</a:t>
            </a:r>
          </a:p>
        </p:txBody>
      </p:sp>
      <p:sp>
        <p:nvSpPr>
          <p:cNvPr id="3" name="Content Placeholder 2">
            <a:extLst>
              <a:ext uri="{FF2B5EF4-FFF2-40B4-BE49-F238E27FC236}">
                <a16:creationId xmlns:a16="http://schemas.microsoft.com/office/drawing/2014/main" id="{027343A4-1F2F-40F2-8280-2B523FA3DFFD}"/>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864C689E-12C0-EE45-B74B-BED875CCB0A4}"/>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5950531A-3B88-7C47-9E72-3C831E4C9EFD}"/>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1"/>
            <a:ext cx="9139155" cy="5143499"/>
          </a:xfrm>
          <a:prstGeom prst="rect">
            <a:avLst/>
          </a:prstGeom>
        </p:spPr>
      </p:pic>
    </p:spTree>
    <p:extLst>
      <p:ext uri="{BB962C8B-B14F-4D97-AF65-F5344CB8AC3E}">
        <p14:creationId xmlns:p14="http://schemas.microsoft.com/office/powerpoint/2010/main" val="3301019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2091-08CD-469C-B638-DBFB5B150FC1}"/>
              </a:ext>
            </a:extLst>
          </p:cNvPr>
          <p:cNvSpPr>
            <a:spLocks noGrp="1"/>
          </p:cNvSpPr>
          <p:nvPr>
            <p:ph type="title"/>
            <p:custDataLst>
              <p:tags r:id="rId1"/>
            </p:custDataLst>
          </p:nvPr>
        </p:nvSpPr>
        <p:spPr/>
        <p:txBody>
          <a:bodyPr/>
          <a:lstStyle/>
          <a:p>
            <a:r>
              <a:rPr lang="fr-CA" baseline="0"/>
              <a:t>Céréales O grillées nature</a:t>
            </a:r>
          </a:p>
        </p:txBody>
      </p:sp>
      <p:sp>
        <p:nvSpPr>
          <p:cNvPr id="3" name="Content Placeholder 2">
            <a:extLst>
              <a:ext uri="{FF2B5EF4-FFF2-40B4-BE49-F238E27FC236}">
                <a16:creationId xmlns:a16="http://schemas.microsoft.com/office/drawing/2014/main" id="{44A1ACB9-4B31-4CD3-AB8A-1F04870C152A}"/>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51944F5A-0273-734F-8292-257843305F18}"/>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36036134-BD7E-3F44-9F86-E4259D2B9F7B}"/>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0" y="0"/>
            <a:ext cx="9144000" cy="5146226"/>
          </a:xfrm>
          <a:prstGeom prst="rect">
            <a:avLst/>
          </a:prstGeom>
        </p:spPr>
      </p:pic>
    </p:spTree>
    <p:extLst>
      <p:ext uri="{BB962C8B-B14F-4D97-AF65-F5344CB8AC3E}">
        <p14:creationId xmlns:p14="http://schemas.microsoft.com/office/powerpoint/2010/main" val="2650855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F5C7-89BE-4D62-900E-241279471163}"/>
              </a:ext>
            </a:extLst>
          </p:cNvPr>
          <p:cNvSpPr>
            <a:spLocks noGrp="1"/>
          </p:cNvSpPr>
          <p:nvPr>
            <p:ph type="title"/>
            <p:custDataLst>
              <p:tags r:id="rId1"/>
            </p:custDataLst>
          </p:nvPr>
        </p:nvSpPr>
        <p:spPr/>
        <p:txBody>
          <a:bodyPr/>
          <a:lstStyle/>
          <a:p>
            <a:r>
              <a:rPr lang="fr-CA" baseline="0"/>
              <a:t>Pain de grains entiers</a:t>
            </a:r>
          </a:p>
        </p:txBody>
      </p:sp>
      <p:sp>
        <p:nvSpPr>
          <p:cNvPr id="3" name="Content Placeholder 2">
            <a:extLst>
              <a:ext uri="{FF2B5EF4-FFF2-40B4-BE49-F238E27FC236}">
                <a16:creationId xmlns:a16="http://schemas.microsoft.com/office/drawing/2014/main" id="{41AB96F6-B0D2-4FA4-A502-83CCFAFD1495}"/>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C1D7A4D6-8DDB-8E4D-9657-835F8E832748}"/>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F1CB23A4-6171-DA4E-B1AB-CEA309EA12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39157" cy="5143500"/>
          </a:xfrm>
          <a:prstGeom prst="rect">
            <a:avLst/>
          </a:prstGeom>
        </p:spPr>
      </p:pic>
    </p:spTree>
    <p:extLst>
      <p:ext uri="{BB962C8B-B14F-4D97-AF65-F5344CB8AC3E}">
        <p14:creationId xmlns:p14="http://schemas.microsoft.com/office/powerpoint/2010/main" val="291263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09A5-B062-462E-B5B1-9F0BFE36EDA1}"/>
              </a:ext>
            </a:extLst>
          </p:cNvPr>
          <p:cNvSpPr>
            <a:spLocks noGrp="1"/>
          </p:cNvSpPr>
          <p:nvPr>
            <p:ph type="title"/>
            <p:custDataLst>
              <p:tags r:id="rId1"/>
            </p:custDataLst>
          </p:nvPr>
        </p:nvSpPr>
        <p:spPr/>
        <p:txBody>
          <a:bodyPr/>
          <a:lstStyle/>
          <a:p>
            <a:r>
              <a:rPr lang="fr-CA" baseline="0"/>
              <a:t>Pita</a:t>
            </a:r>
          </a:p>
        </p:txBody>
      </p:sp>
      <p:sp>
        <p:nvSpPr>
          <p:cNvPr id="3" name="Content Placeholder 2">
            <a:extLst>
              <a:ext uri="{FF2B5EF4-FFF2-40B4-BE49-F238E27FC236}">
                <a16:creationId xmlns:a16="http://schemas.microsoft.com/office/drawing/2014/main" id="{52D6F476-85EC-45CF-8295-F019EF44E54D}"/>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6451B772-F44B-104B-B6D3-D8713B7802E6}"/>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453DA14E-56CF-C74D-9123-A559C3596DC1}"/>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1154515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1DAC-6E0B-4963-B757-8EBB9373976F}"/>
              </a:ext>
            </a:extLst>
          </p:cNvPr>
          <p:cNvSpPr>
            <a:spLocks noGrp="1"/>
          </p:cNvSpPr>
          <p:nvPr>
            <p:ph type="title"/>
            <p:custDataLst>
              <p:tags r:id="rId1"/>
            </p:custDataLst>
          </p:nvPr>
        </p:nvSpPr>
        <p:spPr/>
        <p:txBody>
          <a:bodyPr/>
          <a:lstStyle/>
          <a:p>
            <a:r>
              <a:rPr lang="fr-CA" baseline="0"/>
              <a:t>Nouilles</a:t>
            </a:r>
          </a:p>
        </p:txBody>
      </p:sp>
      <p:sp>
        <p:nvSpPr>
          <p:cNvPr id="3" name="Content Placeholder 2">
            <a:extLst>
              <a:ext uri="{FF2B5EF4-FFF2-40B4-BE49-F238E27FC236}">
                <a16:creationId xmlns:a16="http://schemas.microsoft.com/office/drawing/2014/main" id="{02976DF3-93B9-4635-89C3-33EE9B7F5F98}"/>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E8961DD9-10F1-BF4E-A322-1D08369F7CF5}"/>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5C4D2616-0A9F-A54D-AD94-CE9490CD63C4}"/>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1253481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73FB-7A9E-4BCB-B009-FE33AF5DAF27}"/>
              </a:ext>
            </a:extLst>
          </p:cNvPr>
          <p:cNvSpPr>
            <a:spLocks noGrp="1"/>
          </p:cNvSpPr>
          <p:nvPr>
            <p:ph type="title"/>
            <p:custDataLst>
              <p:tags r:id="rId1"/>
            </p:custDataLst>
          </p:nvPr>
        </p:nvSpPr>
        <p:spPr/>
        <p:txBody>
          <a:bodyPr/>
          <a:lstStyle/>
          <a:p>
            <a:r>
              <a:rPr lang="fr-CA" baseline="0"/>
              <a:t>Amandes</a:t>
            </a:r>
          </a:p>
        </p:txBody>
      </p:sp>
      <p:sp>
        <p:nvSpPr>
          <p:cNvPr id="3" name="Content Placeholder 2">
            <a:extLst>
              <a:ext uri="{FF2B5EF4-FFF2-40B4-BE49-F238E27FC236}">
                <a16:creationId xmlns:a16="http://schemas.microsoft.com/office/drawing/2014/main" id="{800E7B7D-2BE5-47C1-A18D-4880DC9D3AD3}"/>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8B18F5A2-87B5-9C49-A8D9-B9819AD801E4}"/>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77F87FF0-92E5-A040-8A9D-D93084276833}"/>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2496995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BAFB-0EE0-4001-9ADF-EFBD622E17D9}"/>
              </a:ext>
            </a:extLst>
          </p:cNvPr>
          <p:cNvSpPr>
            <a:spLocks noGrp="1"/>
          </p:cNvSpPr>
          <p:nvPr>
            <p:ph type="title"/>
            <p:custDataLst>
              <p:tags r:id="rId1"/>
            </p:custDataLst>
          </p:nvPr>
        </p:nvSpPr>
        <p:spPr>
          <a:xfrm>
            <a:off x="241161" y="1096548"/>
            <a:ext cx="8661680" cy="581025"/>
          </a:xfrm>
        </p:spPr>
        <p:txBody>
          <a:bodyPr anchor="t">
            <a:noAutofit/>
          </a:bodyPr>
          <a:lstStyle/>
          <a:p>
            <a:r>
              <a:rPr lang="fr-CA" sz="2400" baseline="0" dirty="0">
                <a:solidFill>
                  <a:srgbClr val="00A3DB"/>
                </a:solidFill>
                <a:latin typeface="Impact" panose="020B0806030902050204" pitchFamily="34" charset="0"/>
              </a:rPr>
              <a:t>D’ENVIRON COMBIEN DE NUTRIMENTS AVEZ-VOUS BESOIN CHAQUE JOUR?</a:t>
            </a:r>
          </a:p>
        </p:txBody>
      </p:sp>
      <p:pic>
        <p:nvPicPr>
          <p:cNvPr id="19" name="Picture 18">
            <a:extLst>
              <a:ext uri="{FF2B5EF4-FFF2-40B4-BE49-F238E27FC236}">
                <a16:creationId xmlns:a16="http://schemas.microsoft.com/office/drawing/2014/main" id="{87326734-6ED5-0144-BC64-CF3DCD59327A}"/>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506483" y="2041854"/>
            <a:ext cx="6131034" cy="2347036"/>
          </a:xfrm>
          <a:prstGeom prst="rect">
            <a:avLst/>
          </a:prstGeom>
        </p:spPr>
      </p:pic>
      <p:pic>
        <p:nvPicPr>
          <p:cNvPr id="5" name="Picture 4">
            <a:extLst>
              <a:ext uri="{FF2B5EF4-FFF2-40B4-BE49-F238E27FC236}">
                <a16:creationId xmlns:a16="http://schemas.microsoft.com/office/drawing/2014/main" id="{9957322A-D4A6-264F-92E6-9F51FB99A5FC}"/>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765844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6D66-0CF3-4154-BE11-CDAA8C48F5F6}"/>
              </a:ext>
            </a:extLst>
          </p:cNvPr>
          <p:cNvSpPr>
            <a:spLocks noGrp="1"/>
          </p:cNvSpPr>
          <p:nvPr>
            <p:ph type="title"/>
            <p:custDataLst>
              <p:tags r:id="rId1"/>
            </p:custDataLst>
          </p:nvPr>
        </p:nvSpPr>
        <p:spPr/>
        <p:txBody>
          <a:bodyPr/>
          <a:lstStyle/>
          <a:p>
            <a:r>
              <a:rPr lang="fr-CA" baseline="0"/>
              <a:t>Bœuf</a:t>
            </a:r>
          </a:p>
        </p:txBody>
      </p:sp>
      <p:sp>
        <p:nvSpPr>
          <p:cNvPr id="3" name="Content Placeholder 2">
            <a:extLst>
              <a:ext uri="{FF2B5EF4-FFF2-40B4-BE49-F238E27FC236}">
                <a16:creationId xmlns:a16="http://schemas.microsoft.com/office/drawing/2014/main" id="{BF3F89A9-DEFD-415B-A28A-14DF45C7C006}"/>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FEAB33A7-67D4-D145-97C2-345DC83465F4}"/>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7EFBB5EE-7AB5-EE40-BAE1-855088C6F820}"/>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1"/>
            <a:ext cx="9139157" cy="5143500"/>
          </a:xfrm>
          <a:prstGeom prst="rect">
            <a:avLst/>
          </a:prstGeom>
        </p:spPr>
      </p:pic>
    </p:spTree>
    <p:extLst>
      <p:ext uri="{BB962C8B-B14F-4D97-AF65-F5344CB8AC3E}">
        <p14:creationId xmlns:p14="http://schemas.microsoft.com/office/powerpoint/2010/main" val="3450826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79FA-B298-4045-893A-C2C86DEDB46D}"/>
              </a:ext>
            </a:extLst>
          </p:cNvPr>
          <p:cNvSpPr>
            <a:spLocks noGrp="1"/>
          </p:cNvSpPr>
          <p:nvPr>
            <p:ph type="title"/>
            <p:custDataLst>
              <p:tags r:id="rId1"/>
            </p:custDataLst>
          </p:nvPr>
        </p:nvSpPr>
        <p:spPr/>
        <p:txBody>
          <a:bodyPr/>
          <a:lstStyle/>
          <a:p>
            <a:r>
              <a:rPr lang="fr-CA" baseline="0"/>
              <a:t>Œufs</a:t>
            </a:r>
          </a:p>
        </p:txBody>
      </p:sp>
      <p:sp>
        <p:nvSpPr>
          <p:cNvPr id="3" name="Content Placeholder 2">
            <a:extLst>
              <a:ext uri="{FF2B5EF4-FFF2-40B4-BE49-F238E27FC236}">
                <a16:creationId xmlns:a16="http://schemas.microsoft.com/office/drawing/2014/main" id="{DD008584-D7E4-4CC5-B1E3-C12D05AE7885}"/>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B97C87C7-5D34-F54A-8A17-9B274DE901DF}"/>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E71237BF-8D4A-B940-A4AA-D4C7722E25A5}"/>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3159019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5DBA-258F-4A00-8382-816019D52793}"/>
              </a:ext>
            </a:extLst>
          </p:cNvPr>
          <p:cNvSpPr>
            <a:spLocks noGrp="1"/>
          </p:cNvSpPr>
          <p:nvPr>
            <p:ph type="title"/>
            <p:custDataLst>
              <p:tags r:id="rId1"/>
            </p:custDataLst>
          </p:nvPr>
        </p:nvSpPr>
        <p:spPr/>
        <p:txBody>
          <a:bodyPr/>
          <a:lstStyle/>
          <a:p>
            <a:r>
              <a:rPr lang="fr-CA" baseline="0"/>
              <a:t>Lait</a:t>
            </a:r>
          </a:p>
        </p:txBody>
      </p:sp>
      <p:sp>
        <p:nvSpPr>
          <p:cNvPr id="3" name="Content Placeholder 2">
            <a:extLst>
              <a:ext uri="{FF2B5EF4-FFF2-40B4-BE49-F238E27FC236}">
                <a16:creationId xmlns:a16="http://schemas.microsoft.com/office/drawing/2014/main" id="{0D89E931-7D58-4D31-B78A-5E11618DD334}"/>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5850AE0D-6955-4B4D-B72F-C33E465E5990}"/>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41767871-AAAE-124A-A33D-E17FEE86C325}"/>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3454385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A60C-0CE3-407B-B790-00EFD9CACE10}"/>
              </a:ext>
            </a:extLst>
          </p:cNvPr>
          <p:cNvSpPr>
            <a:spLocks noGrp="1"/>
          </p:cNvSpPr>
          <p:nvPr>
            <p:ph type="title"/>
            <p:custDataLst>
              <p:tags r:id="rId1"/>
            </p:custDataLst>
          </p:nvPr>
        </p:nvSpPr>
        <p:spPr/>
        <p:txBody>
          <a:bodyPr/>
          <a:lstStyle/>
          <a:p>
            <a:r>
              <a:rPr lang="fr-CA" baseline="0"/>
              <a:t>Haricots blancs</a:t>
            </a:r>
          </a:p>
        </p:txBody>
      </p:sp>
      <p:sp>
        <p:nvSpPr>
          <p:cNvPr id="3" name="Content Placeholder 2">
            <a:extLst>
              <a:ext uri="{FF2B5EF4-FFF2-40B4-BE49-F238E27FC236}">
                <a16:creationId xmlns:a16="http://schemas.microsoft.com/office/drawing/2014/main" id="{DC8804C4-52C9-46DC-AA13-A96814D2DE4F}"/>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77ED081C-D563-EE4E-94AB-AD29344199D4}"/>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83FF0489-B7A2-BD40-8006-8319A9999BED}"/>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2948730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B932-1C6F-4310-84AE-8F172A7E4FF6}"/>
              </a:ext>
            </a:extLst>
          </p:cNvPr>
          <p:cNvSpPr>
            <a:spLocks noGrp="1"/>
          </p:cNvSpPr>
          <p:nvPr>
            <p:ph type="title"/>
            <p:custDataLst>
              <p:tags r:id="rId1"/>
            </p:custDataLst>
          </p:nvPr>
        </p:nvSpPr>
        <p:spPr/>
        <p:txBody>
          <a:bodyPr/>
          <a:lstStyle/>
          <a:p>
            <a:r>
              <a:rPr lang="fr-CA" baseline="0"/>
              <a:t>Yogourt</a:t>
            </a:r>
          </a:p>
        </p:txBody>
      </p:sp>
      <p:sp>
        <p:nvSpPr>
          <p:cNvPr id="3" name="Content Placeholder 2">
            <a:extLst>
              <a:ext uri="{FF2B5EF4-FFF2-40B4-BE49-F238E27FC236}">
                <a16:creationId xmlns:a16="http://schemas.microsoft.com/office/drawing/2014/main" id="{E6E90448-B6DA-4CBA-AD5E-79FFF8466145}"/>
              </a:ext>
            </a:extLst>
          </p:cNvPr>
          <p:cNvSpPr>
            <a:spLocks noGrp="1"/>
          </p:cNvSpPr>
          <p:nvPr>
            <p:ph idx="1"/>
            <p:custDataLst>
              <p:tags r:id="rId2"/>
            </p:custDataLst>
          </p:nvPr>
        </p:nvSpPr>
        <p:spPr/>
        <p:txBody>
          <a:bodyPr/>
          <a:lstStyle/>
          <a:p>
            <a:endParaRPr lang="en-CA" dirty="0"/>
          </a:p>
        </p:txBody>
      </p:sp>
      <p:pic>
        <p:nvPicPr>
          <p:cNvPr id="4" name="Picture 3">
            <a:extLst>
              <a:ext uri="{FF2B5EF4-FFF2-40B4-BE49-F238E27FC236}">
                <a16:creationId xmlns:a16="http://schemas.microsoft.com/office/drawing/2014/main" id="{B71F4BBD-3C3B-484B-A892-106B070A136C}"/>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B79DD697-2286-8740-9414-D4B9DCC333E8}"/>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 y="0"/>
            <a:ext cx="9139157" cy="5143500"/>
          </a:xfrm>
          <a:prstGeom prst="rect">
            <a:avLst/>
          </a:prstGeom>
        </p:spPr>
      </p:pic>
    </p:spTree>
    <p:extLst>
      <p:ext uri="{BB962C8B-B14F-4D97-AF65-F5344CB8AC3E}">
        <p14:creationId xmlns:p14="http://schemas.microsoft.com/office/powerpoint/2010/main" val="1316741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1AB1B-AD0F-4BF1-83D9-7BDBED775FBD}"/>
              </a:ext>
            </a:extLst>
          </p:cNvPr>
          <p:cNvSpPr>
            <a:spLocks noGrp="1"/>
          </p:cNvSpPr>
          <p:nvPr>
            <p:ph type="title"/>
            <p:custDataLst>
              <p:tags r:id="rId1"/>
            </p:custDataLst>
          </p:nvPr>
        </p:nvSpPr>
        <p:spPr>
          <a:xfrm>
            <a:off x="628650" y="955785"/>
            <a:ext cx="7886700" cy="994172"/>
          </a:xfrm>
        </p:spPr>
        <p:txBody>
          <a:bodyPr anchor="t">
            <a:normAutofit/>
          </a:bodyPr>
          <a:lstStyle/>
          <a:p>
            <a:r>
              <a:rPr lang="fr-CA" sz="2400" baseline="0">
                <a:solidFill>
                  <a:srgbClr val="00A3DB"/>
                </a:solidFill>
                <a:latin typeface="Impact" panose="020B0806030902050204" pitchFamily="34" charset="0"/>
              </a:rPr>
              <a:t>RÉFLEXION</a:t>
            </a:r>
          </a:p>
        </p:txBody>
      </p:sp>
      <p:sp>
        <p:nvSpPr>
          <p:cNvPr id="3" name="Content Placeholder 2">
            <a:extLst>
              <a:ext uri="{FF2B5EF4-FFF2-40B4-BE49-F238E27FC236}">
                <a16:creationId xmlns:a16="http://schemas.microsoft.com/office/drawing/2014/main" id="{1D480196-CA87-4358-B7E7-A65DE7A31178}"/>
              </a:ext>
            </a:extLst>
          </p:cNvPr>
          <p:cNvSpPr>
            <a:spLocks noGrp="1"/>
          </p:cNvSpPr>
          <p:nvPr>
            <p:ph idx="1"/>
            <p:custDataLst>
              <p:tags r:id="rId2"/>
            </p:custDataLst>
          </p:nvPr>
        </p:nvSpPr>
        <p:spPr>
          <a:xfrm>
            <a:off x="628650" y="1561792"/>
            <a:ext cx="7886700" cy="3263504"/>
          </a:xfrm>
        </p:spPr>
        <p:txBody>
          <a:bodyPr/>
          <a:lstStyle/>
          <a:p>
            <a:pPr marL="342900" indent="-342900">
              <a:buFont typeface="+mj-lt"/>
              <a:buAutoNum type="arabicPeriod"/>
            </a:pPr>
            <a:r>
              <a:rPr lang="fr-CA" sz="1800" baseline="0" dirty="0">
                <a:latin typeface="Georgia" panose="02040502050405020303" pitchFamily="18" charset="0"/>
              </a:rPr>
              <a:t>Le calcium, le fer et les fibres sont trois nutriments importants pour les adolescents. En vous référant aux graphiques d’information nutritionnelle, pouvez-vous nommer un aliment qui contient une grande quantité de chaque nutriment?</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fr-CA" sz="1800" baseline="0" dirty="0">
                <a:latin typeface="Georgia" panose="02040502050405020303" pitchFamily="18" charset="0"/>
              </a:rPr>
              <a:t>Pourquoi pensez-vous qu’il est important de manger une variété de légumes et de fruits, d’aliments à grains entiers et d’aliments protéinés?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fr-CA" sz="1800" baseline="0" dirty="0">
                <a:latin typeface="Georgia" panose="02040502050405020303" pitchFamily="18" charset="0"/>
              </a:rPr>
              <a:t>Quelles sont les difficultés qui peuvent survenir pour consommer une variété d’aliments? Comment pourrait-on les résoudre?</a:t>
            </a:r>
          </a:p>
          <a:p>
            <a:endParaRPr lang="en-CA" dirty="0"/>
          </a:p>
        </p:txBody>
      </p:sp>
      <p:pic>
        <p:nvPicPr>
          <p:cNvPr id="5" name="Picture 4">
            <a:extLst>
              <a:ext uri="{FF2B5EF4-FFF2-40B4-BE49-F238E27FC236}">
                <a16:creationId xmlns:a16="http://schemas.microsoft.com/office/drawing/2014/main" id="{909ADD9A-A845-084F-99EE-5767C87FB631}"/>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427087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B871D5-4567-474D-9859-AAEF5AB61B4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C25E61D8-8C49-F94A-ABED-6B498C1C7968}"/>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400050" y="86934"/>
            <a:ext cx="8343900" cy="4969632"/>
          </a:xfrm>
          <a:prstGeom prst="rect">
            <a:avLst/>
          </a:prstGeom>
        </p:spPr>
      </p:pic>
    </p:spTree>
    <p:extLst>
      <p:ext uri="{BB962C8B-B14F-4D97-AF65-F5344CB8AC3E}">
        <p14:creationId xmlns:p14="http://schemas.microsoft.com/office/powerpoint/2010/main" val="147646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BAFB-0EE0-4001-9ADF-EFBD622E17D9}"/>
              </a:ext>
            </a:extLst>
          </p:cNvPr>
          <p:cNvSpPr>
            <a:spLocks noGrp="1"/>
          </p:cNvSpPr>
          <p:nvPr>
            <p:ph type="title"/>
            <p:custDataLst>
              <p:tags r:id="rId1"/>
            </p:custDataLst>
          </p:nvPr>
        </p:nvSpPr>
        <p:spPr>
          <a:xfrm>
            <a:off x="244081" y="1096548"/>
            <a:ext cx="8657922" cy="581025"/>
          </a:xfrm>
        </p:spPr>
        <p:txBody>
          <a:bodyPr anchor="t">
            <a:normAutofit/>
          </a:bodyPr>
          <a:lstStyle/>
          <a:p>
            <a:r>
              <a:rPr lang="fr-CA" sz="2400" baseline="0" dirty="0">
                <a:solidFill>
                  <a:srgbClr val="00A3DB"/>
                </a:solidFill>
                <a:latin typeface="Impact" panose="020B0806030902050204" pitchFamily="34" charset="0"/>
              </a:rPr>
              <a:t>D’ENVIRON COMBIEN DE NUTRIMENTS AVEZ-VOUS BESOIN CHAQUE JOUR?</a:t>
            </a:r>
          </a:p>
        </p:txBody>
      </p:sp>
      <p:sp>
        <p:nvSpPr>
          <p:cNvPr id="14" name="Rectangle 13">
            <a:extLst>
              <a:ext uri="{FF2B5EF4-FFF2-40B4-BE49-F238E27FC236}">
                <a16:creationId xmlns:a16="http://schemas.microsoft.com/office/drawing/2014/main" id="{AB6D9129-C6FC-42AF-873A-036544DFFCA6}"/>
              </a:ext>
            </a:extLst>
          </p:cNvPr>
          <p:cNvSpPr/>
          <p:nvPr>
            <p:custDataLst>
              <p:tags r:id="rId2"/>
            </p:custDataLst>
          </p:nvPr>
        </p:nvSpPr>
        <p:spPr>
          <a:xfrm>
            <a:off x="791502" y="1507107"/>
            <a:ext cx="8190885" cy="646331"/>
          </a:xfrm>
          <a:prstGeom prst="rect">
            <a:avLst/>
          </a:prstGeom>
        </p:spPr>
        <p:txBody>
          <a:bodyPr wrap="square">
            <a:spAutoFit/>
          </a:bodyPr>
          <a:lstStyle/>
          <a:p>
            <a:pPr marL="285750" indent="-285750">
              <a:lnSpc>
                <a:spcPct val="100000"/>
              </a:lnSpc>
              <a:buFont typeface="Arial" panose="020B0604020202020204" pitchFamily="34" charset="0"/>
              <a:buChar char="•"/>
            </a:pPr>
            <a:r>
              <a:rPr lang="fr-CA" baseline="0" dirty="0">
                <a:latin typeface="Georgia" panose="02040502050405020303" pitchFamily="18" charset="0"/>
              </a:rPr>
              <a:t>Nous avons besoin de </a:t>
            </a:r>
            <a:r>
              <a:rPr lang="fr-CA" b="1" baseline="0" dirty="0">
                <a:latin typeface="Georgia" panose="02040502050405020303" pitchFamily="18" charset="0"/>
              </a:rPr>
              <a:t>50 nutriments</a:t>
            </a:r>
            <a:r>
              <a:rPr lang="fr-CA" baseline="0" dirty="0">
                <a:latin typeface="Georgia" panose="02040502050405020303" pitchFamily="18" charset="0"/>
              </a:rPr>
              <a:t> chaque jour afin d’aider notre corps à grandir, penser et bouger.</a:t>
            </a:r>
          </a:p>
        </p:txBody>
      </p:sp>
      <p:pic>
        <p:nvPicPr>
          <p:cNvPr id="17" name="Picture 16">
            <a:extLst>
              <a:ext uri="{FF2B5EF4-FFF2-40B4-BE49-F238E27FC236}">
                <a16:creationId xmlns:a16="http://schemas.microsoft.com/office/drawing/2014/main" id="{88A30D75-1ADD-0A49-909D-8F15DEAB481A}"/>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1559034" y="2365530"/>
            <a:ext cx="6025931" cy="2306802"/>
          </a:xfrm>
          <a:prstGeom prst="rect">
            <a:avLst/>
          </a:prstGeom>
        </p:spPr>
      </p:pic>
      <p:pic>
        <p:nvPicPr>
          <p:cNvPr id="6" name="Picture 5">
            <a:extLst>
              <a:ext uri="{FF2B5EF4-FFF2-40B4-BE49-F238E27FC236}">
                <a16:creationId xmlns:a16="http://schemas.microsoft.com/office/drawing/2014/main" id="{3B74B37D-C31E-4342-B952-C755B9DE9311}"/>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213057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7891-74B5-40C9-B006-7DEF14137FC3}"/>
              </a:ext>
            </a:extLst>
          </p:cNvPr>
          <p:cNvSpPr>
            <a:spLocks noGrp="1"/>
          </p:cNvSpPr>
          <p:nvPr>
            <p:ph type="title"/>
            <p:custDataLst>
              <p:tags r:id="rId1"/>
            </p:custDataLst>
          </p:nvPr>
        </p:nvSpPr>
        <p:spPr>
          <a:xfrm>
            <a:off x="628650" y="1004769"/>
            <a:ext cx="7886700" cy="994172"/>
          </a:xfrm>
        </p:spPr>
        <p:txBody>
          <a:bodyPr anchor="t">
            <a:normAutofit/>
          </a:bodyPr>
          <a:lstStyle/>
          <a:p>
            <a:r>
              <a:rPr lang="fr-CA" sz="2400" baseline="0">
                <a:solidFill>
                  <a:srgbClr val="00A3DB"/>
                </a:solidFill>
                <a:latin typeface="Impact" panose="020B0806030902050204" pitchFamily="34" charset="0"/>
              </a:rPr>
              <a:t>MACRONUTRIMENTS</a:t>
            </a:r>
          </a:p>
        </p:txBody>
      </p:sp>
      <p:sp>
        <p:nvSpPr>
          <p:cNvPr id="3" name="Content Placeholder 2">
            <a:extLst>
              <a:ext uri="{FF2B5EF4-FFF2-40B4-BE49-F238E27FC236}">
                <a16:creationId xmlns:a16="http://schemas.microsoft.com/office/drawing/2014/main" id="{99CAABEE-8B8B-43D6-9D8B-C0D395AD97DF}"/>
              </a:ext>
            </a:extLst>
          </p:cNvPr>
          <p:cNvSpPr>
            <a:spLocks noGrp="1"/>
          </p:cNvSpPr>
          <p:nvPr>
            <p:ph idx="1"/>
            <p:custDataLst>
              <p:tags r:id="rId2"/>
            </p:custDataLst>
          </p:nvPr>
        </p:nvSpPr>
        <p:spPr>
          <a:xfrm>
            <a:off x="628650" y="1598011"/>
            <a:ext cx="7886700" cy="3545489"/>
          </a:xfrm>
        </p:spPr>
        <p:txBody>
          <a:bodyPr>
            <a:normAutofit fontScale="70000" lnSpcReduction="20000"/>
          </a:bodyPr>
          <a:lstStyle/>
          <a:p>
            <a:pPr marL="0" indent="0">
              <a:lnSpc>
                <a:spcPct val="110000"/>
              </a:lnSpc>
              <a:buNone/>
            </a:pPr>
            <a:r>
              <a:rPr lang="fr-CA" b="1" baseline="0" dirty="0">
                <a:latin typeface="Georgia" panose="02040502050405020303" pitchFamily="18" charset="0"/>
              </a:rPr>
              <a:t>Glucides</a:t>
            </a:r>
          </a:p>
          <a:p>
            <a:pPr marL="171450" lvl="1">
              <a:lnSpc>
                <a:spcPct val="110000"/>
              </a:lnSpc>
              <a:spcBef>
                <a:spcPts val="750"/>
              </a:spcBef>
            </a:pPr>
            <a:r>
              <a:rPr lang="fr-CA" sz="2100" baseline="0" dirty="0">
                <a:latin typeface="Georgia" panose="02040502050405020303" pitchFamily="18" charset="0"/>
              </a:rPr>
              <a:t>Procurent l’énergie nécessaire à toutes vos activités quotidiennes, comme penser et bouger.</a:t>
            </a:r>
          </a:p>
          <a:p>
            <a:pPr marL="171450" lvl="1">
              <a:lnSpc>
                <a:spcPct val="110000"/>
              </a:lnSpc>
              <a:spcBef>
                <a:spcPts val="750"/>
              </a:spcBef>
            </a:pPr>
            <a:endParaRPr lang="en-CA" sz="2100" dirty="0">
              <a:latin typeface="Georgia" panose="02040502050405020303" pitchFamily="18" charset="0"/>
            </a:endParaRPr>
          </a:p>
          <a:p>
            <a:pPr marL="0" indent="0">
              <a:lnSpc>
                <a:spcPct val="110000"/>
              </a:lnSpc>
              <a:buNone/>
            </a:pPr>
            <a:r>
              <a:rPr lang="fr-CA" b="1" baseline="0" dirty="0">
                <a:latin typeface="Georgia" panose="02040502050405020303" pitchFamily="18" charset="0"/>
              </a:rPr>
              <a:t>Protéines</a:t>
            </a:r>
          </a:p>
          <a:p>
            <a:pPr marL="171450" lvl="1">
              <a:lnSpc>
                <a:spcPct val="110000"/>
              </a:lnSpc>
              <a:spcBef>
                <a:spcPts val="750"/>
              </a:spcBef>
            </a:pPr>
            <a:r>
              <a:rPr lang="fr-CA" sz="2100" baseline="0" dirty="0">
                <a:latin typeface="Georgia" panose="02040502050405020303" pitchFamily="18" charset="0"/>
              </a:rPr>
              <a:t>Procurent de l’énergie, favorisent la formation et la réparation des tissus de l’organisme, comme la peau, les ongles, les cheveux et les muscles, et fabriquent des anticorps qui permettent à l’organisme de lutter contre les infections et les maladies.</a:t>
            </a:r>
          </a:p>
          <a:p>
            <a:pPr marL="171450" lvl="1">
              <a:lnSpc>
                <a:spcPct val="110000"/>
              </a:lnSpc>
              <a:spcBef>
                <a:spcPts val="750"/>
              </a:spcBef>
            </a:pPr>
            <a:endParaRPr lang="en-CA" sz="2100" dirty="0">
              <a:latin typeface="Georgia" panose="02040502050405020303" pitchFamily="18" charset="0"/>
            </a:endParaRPr>
          </a:p>
          <a:p>
            <a:pPr marL="0" indent="0">
              <a:lnSpc>
                <a:spcPct val="110000"/>
              </a:lnSpc>
              <a:buNone/>
            </a:pPr>
            <a:r>
              <a:rPr lang="fr-CA" b="1" baseline="0" dirty="0">
                <a:latin typeface="Georgia" panose="02040502050405020303" pitchFamily="18" charset="0"/>
              </a:rPr>
              <a:t>Lipides</a:t>
            </a:r>
          </a:p>
          <a:p>
            <a:pPr marL="171450" lvl="1">
              <a:lnSpc>
                <a:spcPct val="110000"/>
              </a:lnSpc>
              <a:spcBef>
                <a:spcPts val="750"/>
              </a:spcBef>
            </a:pPr>
            <a:r>
              <a:rPr lang="fr-CA" sz="2100" baseline="0" dirty="0">
                <a:latin typeface="Georgia" panose="02040502050405020303" pitchFamily="18" charset="0"/>
              </a:rPr>
              <a:t>Procurent de l’énergie, favorisent l’absorption de certaines vitamines (A, D, K et E) et vous aident à grandir et à vous développer.</a:t>
            </a:r>
          </a:p>
          <a:p>
            <a:endParaRPr lang="en-CA" dirty="0"/>
          </a:p>
        </p:txBody>
      </p:sp>
      <p:pic>
        <p:nvPicPr>
          <p:cNvPr id="5" name="Picture 4">
            <a:extLst>
              <a:ext uri="{FF2B5EF4-FFF2-40B4-BE49-F238E27FC236}">
                <a16:creationId xmlns:a16="http://schemas.microsoft.com/office/drawing/2014/main" id="{6070B19F-B7D1-C641-9578-AF2D5830EBF4}"/>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1850860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BDCB-3C88-46ED-A491-27EED9FFAEE9}"/>
              </a:ext>
            </a:extLst>
          </p:cNvPr>
          <p:cNvSpPr>
            <a:spLocks noGrp="1"/>
          </p:cNvSpPr>
          <p:nvPr>
            <p:ph type="title"/>
            <p:custDataLst>
              <p:tags r:id="rId1"/>
            </p:custDataLst>
          </p:nvPr>
        </p:nvSpPr>
        <p:spPr>
          <a:xfrm>
            <a:off x="628650" y="956539"/>
            <a:ext cx="7886700" cy="583874"/>
          </a:xfrm>
        </p:spPr>
        <p:txBody>
          <a:bodyPr anchor="t">
            <a:normAutofit/>
          </a:bodyPr>
          <a:lstStyle/>
          <a:p>
            <a:r>
              <a:rPr lang="fr-CA" sz="2400" baseline="0">
                <a:solidFill>
                  <a:srgbClr val="00A3DB"/>
                </a:solidFill>
                <a:latin typeface="Impact" panose="020B0806030902050204" pitchFamily="34" charset="0"/>
              </a:rPr>
              <a:t>MICRONUTRIMENTS</a:t>
            </a:r>
          </a:p>
        </p:txBody>
      </p:sp>
      <p:sp>
        <p:nvSpPr>
          <p:cNvPr id="3" name="Content Placeholder 2">
            <a:extLst>
              <a:ext uri="{FF2B5EF4-FFF2-40B4-BE49-F238E27FC236}">
                <a16:creationId xmlns:a16="http://schemas.microsoft.com/office/drawing/2014/main" id="{AC4BEE35-5272-45EE-8913-4719BC822107}"/>
              </a:ext>
            </a:extLst>
          </p:cNvPr>
          <p:cNvSpPr>
            <a:spLocks noGrp="1"/>
          </p:cNvSpPr>
          <p:nvPr>
            <p:ph idx="1"/>
            <p:custDataLst>
              <p:tags r:id="rId2"/>
            </p:custDataLst>
          </p:nvPr>
        </p:nvSpPr>
        <p:spPr>
          <a:xfrm>
            <a:off x="628650" y="1677800"/>
            <a:ext cx="7886700" cy="3263504"/>
          </a:xfrm>
        </p:spPr>
        <p:txBody>
          <a:bodyPr/>
          <a:lstStyle/>
          <a:p>
            <a:pPr marL="0" indent="0">
              <a:buNone/>
            </a:pPr>
            <a:r>
              <a:rPr lang="fr-CA" sz="1650" b="1" baseline="0" dirty="0">
                <a:latin typeface="Georgia" panose="02040502050405020303" pitchFamily="18" charset="0"/>
              </a:rPr>
              <a:t>Vitamines et minéraux</a:t>
            </a:r>
          </a:p>
          <a:p>
            <a:endParaRPr lang="en-CA" sz="1650" dirty="0">
              <a:latin typeface="Georgia" panose="02040502050405020303" pitchFamily="18" charset="0"/>
            </a:endParaRPr>
          </a:p>
          <a:p>
            <a:r>
              <a:rPr lang="fr-CA" sz="1650" baseline="0" dirty="0">
                <a:latin typeface="Georgia" panose="02040502050405020303" pitchFamily="18" charset="0"/>
              </a:rPr>
              <a:t>Notre corps a besoin de micronutriments pour grandir et se développer. Par exemple :</a:t>
            </a:r>
          </a:p>
          <a:p>
            <a:endParaRPr lang="en-CA" sz="1650" dirty="0">
              <a:latin typeface="Georgia" panose="02040502050405020303" pitchFamily="18" charset="0"/>
            </a:endParaRPr>
          </a:p>
          <a:p>
            <a:pPr lvl="1"/>
            <a:r>
              <a:rPr lang="fr-CA" sz="1650" baseline="0" dirty="0">
                <a:latin typeface="Georgia" panose="02040502050405020303" pitchFamily="18" charset="0"/>
              </a:rPr>
              <a:t>Le </a:t>
            </a:r>
            <a:r>
              <a:rPr lang="fr-CA" sz="1650" b="1" baseline="0" dirty="0">
                <a:latin typeface="Georgia" panose="02040502050405020303" pitchFamily="18" charset="0"/>
              </a:rPr>
              <a:t>calcium</a:t>
            </a:r>
            <a:r>
              <a:rPr lang="fr-CA" sz="1650" baseline="0" dirty="0">
                <a:latin typeface="Georgia" panose="02040502050405020303" pitchFamily="18" charset="0"/>
              </a:rPr>
              <a:t> participe à la formation des os et des dents et contribue à les maintenir en bonne santé, et aide les muscles à fonctionner correctement.</a:t>
            </a:r>
          </a:p>
          <a:p>
            <a:pPr marL="342900" lvl="1" indent="0">
              <a:buNone/>
            </a:pPr>
            <a:endParaRPr lang="en-CA" sz="1650" dirty="0">
              <a:latin typeface="Georgia" panose="02040502050405020303" pitchFamily="18" charset="0"/>
            </a:endParaRPr>
          </a:p>
          <a:p>
            <a:pPr lvl="1"/>
            <a:r>
              <a:rPr lang="fr-CA" sz="1650" baseline="0" dirty="0">
                <a:latin typeface="Georgia" panose="02040502050405020303" pitchFamily="18" charset="0"/>
              </a:rPr>
              <a:t>Le </a:t>
            </a:r>
            <a:r>
              <a:rPr lang="fr-CA" sz="1650" b="1" baseline="0" dirty="0">
                <a:latin typeface="Georgia" panose="02040502050405020303" pitchFamily="18" charset="0"/>
              </a:rPr>
              <a:t>fer</a:t>
            </a:r>
            <a:r>
              <a:rPr lang="fr-CA" sz="1650" baseline="0" dirty="0">
                <a:latin typeface="Georgia" panose="02040502050405020303" pitchFamily="18" charset="0"/>
              </a:rPr>
              <a:t> participe à la formation des globules rouges et fournit de l’oxygène aux organes et aux muscles. Un apport insuffisant en fer peut causer de la fatigue.</a:t>
            </a:r>
          </a:p>
          <a:p>
            <a:pPr lvl="1"/>
            <a:endParaRPr lang="en-CA" dirty="0"/>
          </a:p>
        </p:txBody>
      </p:sp>
      <p:pic>
        <p:nvPicPr>
          <p:cNvPr id="5" name="Picture 4">
            <a:extLst>
              <a:ext uri="{FF2B5EF4-FFF2-40B4-BE49-F238E27FC236}">
                <a16:creationId xmlns:a16="http://schemas.microsoft.com/office/drawing/2014/main" id="{29123371-12F0-AF48-A954-082518709704}"/>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1842967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92D388DE-68F3-054D-9860-E8E2C05DB7CB}"/>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366713" y="411510"/>
            <a:ext cx="8408987" cy="4364313"/>
          </a:xfrm>
          <a:prstGeom prst="rect">
            <a:avLst/>
          </a:prstGeom>
        </p:spPr>
      </p:pic>
    </p:spTree>
    <p:extLst>
      <p:ext uri="{BB962C8B-B14F-4D97-AF65-F5344CB8AC3E}">
        <p14:creationId xmlns:p14="http://schemas.microsoft.com/office/powerpoint/2010/main" val="2202618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ew_x0020_status xmlns="5862c4f7-7ebf-4c3e-9b4d-253db6f89838">
      <Value>to review</Value>
    </Review_x0020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2524BA1DCE864EBB3524F3938C9DA8" ma:contentTypeVersion="14" ma:contentTypeDescription="Create a new document." ma:contentTypeScope="" ma:versionID="d2ec0ca0f648b04827f8256df6ef5172">
  <xsd:schema xmlns:xsd="http://www.w3.org/2001/XMLSchema" xmlns:xs="http://www.w3.org/2001/XMLSchema" xmlns:p="http://schemas.microsoft.com/office/2006/metadata/properties" xmlns:ns2="5862c4f7-7ebf-4c3e-9b4d-253db6f89838" xmlns:ns3="826137e3-750c-46bf-b83f-b3f02372a75c" targetNamespace="http://schemas.microsoft.com/office/2006/metadata/properties" ma:root="true" ma:fieldsID="27e19df908c086442ef48d0a8283cae5" ns2:_="" ns3:_="">
    <xsd:import namespace="5862c4f7-7ebf-4c3e-9b4d-253db6f89838"/>
    <xsd:import namespace="826137e3-750c-46bf-b83f-b3f02372a7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2c4f7-7ebf-4c3e-9b4d-253db6f89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Review_x0020_status" ma:index="21" nillable="true" ma:displayName="Review status" ma:default="to review"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to review"/>
                        <xsd:enumeration value="in progress"/>
                        <xsd:enumeration value="reviewed with recommendations"/>
                        <xsd:enumeration value="reviewed and approved"/>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6137e3-750c-46bf-b83f-b3f02372a75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EC1C07-9D29-43F3-9C6C-0A07BE290CB0}">
  <ds:schemaRefs>
    <ds:schemaRef ds:uri="5862c4f7-7ebf-4c3e-9b4d-253db6f89838"/>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terms/"/>
    <ds:schemaRef ds:uri="826137e3-750c-46bf-b83f-b3f02372a75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421BA70-F45C-47AC-984B-93F553127072}">
  <ds:schemaRefs>
    <ds:schemaRef ds:uri="http://schemas.microsoft.com/sharepoint/v3/contenttype/forms"/>
  </ds:schemaRefs>
</ds:datastoreItem>
</file>

<file path=customXml/itemProps3.xml><?xml version="1.0" encoding="utf-8"?>
<ds:datastoreItem xmlns:ds="http://schemas.openxmlformats.org/officeDocument/2006/customXml" ds:itemID="{62258168-10B7-4987-899A-EE9825CB2D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2c4f7-7ebf-4c3e-9b4d-253db6f89838"/>
    <ds:schemaRef ds:uri="826137e3-750c-46bf-b83f-b3f02372a7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4648</TotalTime>
  <Words>4354</Words>
  <Application>Microsoft Office PowerPoint</Application>
  <PresentationFormat>On-screen Show (16:9)</PresentationFormat>
  <Paragraphs>379</Paragraphs>
  <Slides>56</Slides>
  <Notes>56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Georgia</vt:lpstr>
      <vt:lpstr>Impact</vt:lpstr>
      <vt:lpstr>Trebuchet MS</vt:lpstr>
      <vt:lpstr>Office Theme</vt:lpstr>
      <vt:lpstr>LEÇON 2 À LA DÉCOUVERTE DE LA VARIÉTÉ </vt:lpstr>
      <vt:lpstr>QUESTION CLÉ</vt:lpstr>
      <vt:lpstr>PowerPoint Presentation</vt:lpstr>
      <vt:lpstr>LE GUIDE ALIMENTAIRE CANADIEN  EN PRATIQUE</vt:lpstr>
      <vt:lpstr>D’ENVIRON COMBIEN DE NUTRIMENTS AVEZ-VOUS BESOIN CHAQUE JOUR?</vt:lpstr>
      <vt:lpstr>D’ENVIRON COMBIEN DE NUTRIMENTS AVEZ-VOUS BESOIN CHAQUE JOUR?</vt:lpstr>
      <vt:lpstr>MACRONUTRIMENTS</vt:lpstr>
      <vt:lpstr>MICRONUTRIMENTS</vt:lpstr>
      <vt:lpstr>PowerPoint Presentation</vt:lpstr>
      <vt:lpstr>PowerPoint Presentation</vt:lpstr>
      <vt:lpstr>PowerPoint Presentation</vt:lpstr>
      <vt:lpstr>PowerPoint Presentation</vt:lpstr>
      <vt:lpstr>COMMENT OBTENIR LES NUTRIMENTS DONT VOTRE ORGANISME A BESOIN?</vt:lpstr>
      <vt:lpstr>POURCENTAGE DE LA VALEUR QUOTIDIENNE (% VQ)</vt:lpstr>
      <vt:lpstr>POURCENTAGE DE LA VALEUR QUOTIDIENNE (% VQ)</vt:lpstr>
      <vt:lpstr>ACTIVITÉ :  PROFILS D’ALIMENT</vt:lpstr>
      <vt:lpstr>ACTIVITÉ :  PROFILS D’ALIMENT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DE GROUPE</vt:lpstr>
      <vt:lpstr>Pomme</vt:lpstr>
      <vt:lpstr>Banane</vt:lpstr>
      <vt:lpstr>Brocoli</vt:lpstr>
      <vt:lpstr>PowerPoint Presentation</vt:lpstr>
      <vt:lpstr>Épinards</vt:lpstr>
      <vt:lpstr>Fraises</vt:lpstr>
      <vt:lpstr>Riz brun</vt:lpstr>
      <vt:lpstr>Gruau</vt:lpstr>
      <vt:lpstr>Céréales O grillées nature</vt:lpstr>
      <vt:lpstr>Pain de grains entiers</vt:lpstr>
      <vt:lpstr>Pita</vt:lpstr>
      <vt:lpstr>Nouilles</vt:lpstr>
      <vt:lpstr>Amandes</vt:lpstr>
      <vt:lpstr>Bœuf</vt:lpstr>
      <vt:lpstr>Œufs</vt:lpstr>
      <vt:lpstr>Lait</vt:lpstr>
      <vt:lpstr>Haricots blancs</vt:lpstr>
      <vt:lpstr>Yogourt</vt:lpstr>
      <vt:lpstr>RÉFLEXION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Exploring Variety</dc:title>
  <dc:creator>Chute, Jaclyn</dc:creator>
  <cp:lastModifiedBy>Galet, Nicole</cp:lastModifiedBy>
  <cp:revision>34</cp:revision>
  <dcterms:created xsi:type="dcterms:W3CDTF">2020-07-23T16:42:14Z</dcterms:created>
  <dcterms:modified xsi:type="dcterms:W3CDTF">2022-01-18T17:48:43Z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0x010100232524BA1DCE864EBB3524F3938C9DA8</vt:lpwstr>
  </property>
  <property fmtid="{D5CDD505-2E9C-101B-9397-08002B2CF9AE}" pid="3" name="Order">
    <vt:lpwstr>1085500.00000000</vt:lpwstr>
  </property>
  <property fmtid="{D5CDD505-2E9C-101B-9397-08002B2CF9AE}" pid="4" name="xd_Signature">
    <vt:lpwstr/>
  </property>
  <property fmtid="{D5CDD505-2E9C-101B-9397-08002B2CF9AE}" pid="5" name="xd_ProgID">
    <vt:lpwstr/>
  </property>
  <property fmtid="{D5CDD505-2E9C-101B-9397-08002B2CF9AE}" pid="6" name="Review status">
    <vt:lpwstr>to review</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