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256" r:id="rId5"/>
    <p:sldId id="257" r:id="rId6"/>
    <p:sldId id="267" r:id="rId7"/>
    <p:sldId id="268" r:id="rId8"/>
    <p:sldId id="258" r:id="rId9"/>
    <p:sldId id="269" r:id="rId10"/>
    <p:sldId id="312" r:id="rId11"/>
    <p:sldId id="259" r:id="rId12"/>
    <p:sldId id="265" r:id="rId13"/>
    <p:sldId id="273" r:id="rId14"/>
    <p:sldId id="274" r:id="rId15"/>
    <p:sldId id="310" r:id="rId16"/>
    <p:sldId id="311"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ute, Jaclyn" initials="CJ" lastIdx="3" clrIdx="0"/>
  <p:cmAuthor id="2" name="Donna Dawson" initials="DLD" lastIdx="3" clrIdx="1"/>
  <p:cmAuthor id="3" name="Taxbock, Kathryn" initials="TK" lastIdx="18"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E2985F-2D03-4E23-8141-FCAB7E76393C}" v="1" dt="2022-01-18T16:44:52.2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879"/>
    <p:restoredTop sz="75374" autoAdjust="0"/>
  </p:normalViewPr>
  <p:slideViewPr>
    <p:cSldViewPr snapToGrid="0">
      <p:cViewPr varScale="1">
        <p:scale>
          <a:sx n="66" d="100"/>
          <a:sy n="66" d="100"/>
        </p:scale>
        <p:origin x="952" y="44"/>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let, Nicole" userId="S::ngalet@dfc-plc.ca::6e1d3cd5-414e-411a-bf50-ea0468899821" providerId="AD" clId="Web-{914C273F-3D34-A22D-3FDC-55643E85AA46}"/>
    <pc:docChg chg="modSld">
      <pc:chgData name="Galet, Nicole" userId="S::ngalet@dfc-plc.ca::6e1d3cd5-414e-411a-bf50-ea0468899821" providerId="AD" clId="Web-{914C273F-3D34-A22D-3FDC-55643E85AA46}" dt="2021-12-02T19:59:13.104" v="2"/>
      <pc:docMkLst>
        <pc:docMk/>
      </pc:docMkLst>
      <pc:sldChg chg="modNotes">
        <pc:chgData name="Galet, Nicole" userId="S::ngalet@dfc-plc.ca::6e1d3cd5-414e-411a-bf50-ea0468899821" providerId="AD" clId="Web-{914C273F-3D34-A22D-3FDC-55643E85AA46}" dt="2021-12-02T19:59:13.104" v="2"/>
        <pc:sldMkLst>
          <pc:docMk/>
          <pc:sldMk cId="3544868561" sldId="256"/>
        </pc:sldMkLst>
      </pc:sldChg>
    </pc:docChg>
  </pc:docChgLst>
  <pc:docChgLst>
    <pc:chgData name="Chute, Jaclyn" userId="5dea0fbf-6608-406a-a0f6-646be1ed43a2" providerId="ADAL" clId="{020C2820-73ED-4007-AD88-47F225E5547A}"/>
    <pc:docChg chg="custSel modSld">
      <pc:chgData name="Chute, Jaclyn" userId="5dea0fbf-6608-406a-a0f6-646be1ed43a2" providerId="ADAL" clId="{020C2820-73ED-4007-AD88-47F225E5547A}" dt="2021-08-25T17:44:21.773" v="475"/>
      <pc:docMkLst>
        <pc:docMk/>
      </pc:docMkLst>
      <pc:sldChg chg="delCm">
        <pc:chgData name="Chute, Jaclyn" userId="5dea0fbf-6608-406a-a0f6-646be1ed43a2" providerId="ADAL" clId="{020C2820-73ED-4007-AD88-47F225E5547A}" dt="2021-08-25T17:40:22.986" v="0" actId="1592"/>
        <pc:sldMkLst>
          <pc:docMk/>
          <pc:sldMk cId="3544868561" sldId="256"/>
        </pc:sldMkLst>
      </pc:sldChg>
      <pc:sldChg chg="modSp mod modCm modNotesTx">
        <pc:chgData name="Chute, Jaclyn" userId="5dea0fbf-6608-406a-a0f6-646be1ed43a2" providerId="ADAL" clId="{020C2820-73ED-4007-AD88-47F225E5547A}" dt="2021-08-25T17:43:54.425" v="473" actId="20577"/>
        <pc:sldMkLst>
          <pc:docMk/>
          <pc:sldMk cId="1943443530" sldId="273"/>
        </pc:sldMkLst>
        <pc:spChg chg="mod">
          <ac:chgData name="Chute, Jaclyn" userId="5dea0fbf-6608-406a-a0f6-646be1ed43a2" providerId="ADAL" clId="{020C2820-73ED-4007-AD88-47F225E5547A}" dt="2021-08-25T17:43:29.492" v="417" actId="20577"/>
          <ac:spMkLst>
            <pc:docMk/>
            <pc:sldMk cId="1943443530" sldId="273"/>
            <ac:spMk id="3" creationId="{C675BB14-1695-446A-9018-236BCAD175F8}"/>
          </ac:spMkLst>
        </pc:spChg>
      </pc:sldChg>
      <pc:sldChg chg="addCm modCm">
        <pc:chgData name="Chute, Jaclyn" userId="5dea0fbf-6608-406a-a0f6-646be1ed43a2" providerId="ADAL" clId="{020C2820-73ED-4007-AD88-47F225E5547A}" dt="2021-08-25T17:44:21.773" v="475"/>
        <pc:sldMkLst>
          <pc:docMk/>
          <pc:sldMk cId="3427087589" sldId="310"/>
        </pc:sldMkLst>
      </pc:sldChg>
    </pc:docChg>
  </pc:docChgLst>
  <pc:docChgLst>
    <pc:chgData name="Chute, Jaclyn" userId="5dea0fbf-6608-406a-a0f6-646be1ed43a2" providerId="ADAL" clId="{BEA38114-6436-493B-87A7-FCDE7F63A26D}"/>
    <pc:docChg chg="custSel modSld">
      <pc:chgData name="Chute, Jaclyn" userId="5dea0fbf-6608-406a-a0f6-646be1ed43a2" providerId="ADAL" clId="{BEA38114-6436-493B-87A7-FCDE7F63A26D}" dt="2021-09-20T16:00:20.236" v="1424" actId="20577"/>
      <pc:docMkLst>
        <pc:docMk/>
      </pc:docMkLst>
      <pc:sldChg chg="modSp mod">
        <pc:chgData name="Chute, Jaclyn" userId="5dea0fbf-6608-406a-a0f6-646be1ed43a2" providerId="ADAL" clId="{BEA38114-6436-493B-87A7-FCDE7F63A26D}" dt="2021-09-20T14:57:08.410" v="12" actId="20577"/>
        <pc:sldMkLst>
          <pc:docMk/>
          <pc:sldMk cId="982912599" sldId="257"/>
        </pc:sldMkLst>
        <pc:spChg chg="mod">
          <ac:chgData name="Chute, Jaclyn" userId="5dea0fbf-6608-406a-a0f6-646be1ed43a2" providerId="ADAL" clId="{BEA38114-6436-493B-87A7-FCDE7F63A26D}" dt="2021-09-20T14:57:08.410" v="12" actId="20577"/>
          <ac:spMkLst>
            <pc:docMk/>
            <pc:sldMk cId="982912599" sldId="257"/>
            <ac:spMk id="3" creationId="{EC047050-2F68-4238-9A55-D7134971625E}"/>
          </ac:spMkLst>
        </pc:spChg>
      </pc:sldChg>
      <pc:sldChg chg="modSp mod">
        <pc:chgData name="Chute, Jaclyn" userId="5dea0fbf-6608-406a-a0f6-646be1ed43a2" providerId="ADAL" clId="{BEA38114-6436-493B-87A7-FCDE7F63A26D}" dt="2021-09-20T14:59:05.176" v="21" actId="5793"/>
        <pc:sldMkLst>
          <pc:docMk/>
          <pc:sldMk cId="1943443530" sldId="273"/>
        </pc:sldMkLst>
        <pc:spChg chg="mod">
          <ac:chgData name="Chute, Jaclyn" userId="5dea0fbf-6608-406a-a0f6-646be1ed43a2" providerId="ADAL" clId="{BEA38114-6436-493B-87A7-FCDE7F63A26D}" dt="2021-09-20T14:59:05.176" v="21" actId="5793"/>
          <ac:spMkLst>
            <pc:docMk/>
            <pc:sldMk cId="1943443530" sldId="273"/>
            <ac:spMk id="3" creationId="{C675BB14-1695-446A-9018-236BCAD175F8}"/>
          </ac:spMkLst>
        </pc:spChg>
      </pc:sldChg>
      <pc:sldChg chg="modSp mod">
        <pc:chgData name="Chute, Jaclyn" userId="5dea0fbf-6608-406a-a0f6-646be1ed43a2" providerId="ADAL" clId="{BEA38114-6436-493B-87A7-FCDE7F63A26D}" dt="2021-09-20T14:59:55.394" v="28" actId="20577"/>
        <pc:sldMkLst>
          <pc:docMk/>
          <pc:sldMk cId="1652286605" sldId="274"/>
        </pc:sldMkLst>
        <pc:spChg chg="mod">
          <ac:chgData name="Chute, Jaclyn" userId="5dea0fbf-6608-406a-a0f6-646be1ed43a2" providerId="ADAL" clId="{BEA38114-6436-493B-87A7-FCDE7F63A26D}" dt="2021-09-20T14:59:55.394" v="28" actId="20577"/>
          <ac:spMkLst>
            <pc:docMk/>
            <pc:sldMk cId="1652286605" sldId="274"/>
            <ac:spMk id="3" creationId="{C675BB14-1695-446A-9018-236BCAD175F8}"/>
          </ac:spMkLst>
        </pc:spChg>
      </pc:sldChg>
      <pc:sldChg chg="modSp mod delCm modNotesTx">
        <pc:chgData name="Chute, Jaclyn" userId="5dea0fbf-6608-406a-a0f6-646be1ed43a2" providerId="ADAL" clId="{BEA38114-6436-493B-87A7-FCDE7F63A26D}" dt="2021-09-20T15:59:02.023" v="1367" actId="1592"/>
        <pc:sldMkLst>
          <pc:docMk/>
          <pc:sldMk cId="3427087589" sldId="310"/>
        </pc:sldMkLst>
        <pc:spChg chg="mod">
          <ac:chgData name="Chute, Jaclyn" userId="5dea0fbf-6608-406a-a0f6-646be1ed43a2" providerId="ADAL" clId="{BEA38114-6436-493B-87A7-FCDE7F63A26D}" dt="2021-09-20T15:58:05.354" v="1000" actId="20577"/>
          <ac:spMkLst>
            <pc:docMk/>
            <pc:sldMk cId="3427087589" sldId="310"/>
            <ac:spMk id="3" creationId="{1D480196-CA87-4358-B7E7-A65DE7A31178}"/>
          </ac:spMkLst>
        </pc:spChg>
      </pc:sldChg>
      <pc:sldChg chg="modSp mod">
        <pc:chgData name="Chute, Jaclyn" userId="5dea0fbf-6608-406a-a0f6-646be1ed43a2" providerId="ADAL" clId="{BEA38114-6436-493B-87A7-FCDE7F63A26D}" dt="2021-09-20T16:00:20.236" v="1424" actId="20577"/>
        <pc:sldMkLst>
          <pc:docMk/>
          <pc:sldMk cId="1935570323" sldId="311"/>
        </pc:sldMkLst>
        <pc:spChg chg="mod">
          <ac:chgData name="Chute, Jaclyn" userId="5dea0fbf-6608-406a-a0f6-646be1ed43a2" providerId="ADAL" clId="{BEA38114-6436-493B-87A7-FCDE7F63A26D}" dt="2021-09-20T15:59:19.541" v="1377" actId="20577"/>
          <ac:spMkLst>
            <pc:docMk/>
            <pc:sldMk cId="1935570323" sldId="311"/>
            <ac:spMk id="2" creationId="{FCE1AB1B-AD0F-4BF1-83D9-7BDBED775FBD}"/>
          </ac:spMkLst>
        </pc:spChg>
        <pc:spChg chg="mod">
          <ac:chgData name="Chute, Jaclyn" userId="5dea0fbf-6608-406a-a0f6-646be1ed43a2" providerId="ADAL" clId="{BEA38114-6436-493B-87A7-FCDE7F63A26D}" dt="2021-09-20T16:00:20.236" v="1424" actId="20577"/>
          <ac:spMkLst>
            <pc:docMk/>
            <pc:sldMk cId="1935570323" sldId="311"/>
            <ac:spMk id="3" creationId="{1D480196-CA87-4358-B7E7-A65DE7A3117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DFA9C6-80BB-44B9-9682-24572D57CF0E}" type="datetimeFigureOut">
              <a:rPr lang="en-CA" smtClean="0"/>
              <a:t>2022-01-18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BBAC54-D860-4246-905B-2BF9BA77CFE5}" type="slidenum">
              <a:rPr lang="en-CA" smtClean="0"/>
              <a:t>‹#›</a:t>
            </a:fld>
            <a:endParaRPr lang="en-CA"/>
          </a:p>
        </p:txBody>
      </p:sp>
    </p:spTree>
    <p:extLst>
      <p:ext uri="{BB962C8B-B14F-4D97-AF65-F5344CB8AC3E}">
        <p14:creationId xmlns:p14="http://schemas.microsoft.com/office/powerpoint/2010/main" val="418574071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900" b="1" i="0" u="none" strike="noStrike" kern="1200" baseline="0" dirty="0">
                <a:solidFill>
                  <a:schemeClr val="tx1"/>
                </a:solidFill>
                <a:latin typeface="+mn-lt"/>
                <a:ea typeface="+mn-ea"/>
                <a:cs typeface="+mn-cs"/>
              </a:rPr>
              <a:t>© Dairy Farmers of Canada, 2021. All rights reserved.</a:t>
            </a:r>
            <a:endParaRPr lang="en-CA" b="1" dirty="0"/>
          </a:p>
          <a:p>
            <a:endParaRPr lang="en-CA" b="1" dirty="0"/>
          </a:p>
          <a:p>
            <a:r>
              <a:rPr lang="en-CA" b="1" dirty="0"/>
              <a:t>Slide Intent: </a:t>
            </a:r>
            <a:r>
              <a:rPr lang="en-CA" b="0" dirty="0"/>
              <a:t>Introduce the lesson.</a:t>
            </a:r>
            <a:endParaRPr lang="en-CA" b="1" dirty="0"/>
          </a:p>
          <a:p>
            <a:endParaRPr lang="en-CA" b="1" dirty="0"/>
          </a:p>
          <a:p>
            <a:r>
              <a:rPr lang="en-CA" b="1" i="0" dirty="0"/>
              <a:t>Teacher: </a:t>
            </a:r>
            <a:r>
              <a:rPr lang="en-CA" b="0" i="0" dirty="0"/>
              <a:t>Read the slide.</a:t>
            </a:r>
            <a:endParaRPr lang="en-CA" b="1" i="0" dirty="0"/>
          </a:p>
          <a:p>
            <a:endParaRPr lang="en-CA" dirty="0">
              <a:cs typeface="Calibri"/>
            </a:endParaRPr>
          </a:p>
          <a:p>
            <a:r>
              <a:rPr lang="en-CA" b="1"/>
              <a:t>This slide deck contains embedded videos. To play videos directly from the slides, click “enable editing” and then click “enable content” on the top bar. Alternatively, you can use the Vimeo links in the notes section of the relevant slides to access the videos.</a:t>
            </a:r>
            <a:r>
              <a:rPr lang="en-CA"/>
              <a:t> </a:t>
            </a:r>
          </a:p>
          <a:p>
            <a:endParaRPr lang="en-CA" dirty="0">
              <a:cs typeface="Calibri"/>
            </a:endParaRPr>
          </a:p>
        </p:txBody>
      </p:sp>
      <p:sp>
        <p:nvSpPr>
          <p:cNvPr id="4" name="Slide Number Placeholder 3"/>
          <p:cNvSpPr>
            <a:spLocks noGrp="1"/>
          </p:cNvSpPr>
          <p:nvPr>
            <p:ph type="sldNum" sz="quarter" idx="5"/>
          </p:nvPr>
        </p:nvSpPr>
        <p:spPr/>
        <p:txBody>
          <a:bodyPr/>
          <a:lstStyle/>
          <a:p>
            <a:fld id="{D1BBAC54-D860-4246-905B-2BF9BA77CFE5}" type="slidenum">
              <a:rPr lang="en-CA" smtClean="0"/>
              <a:t>1</a:t>
            </a:fld>
            <a:endParaRPr lang="en-CA"/>
          </a:p>
        </p:txBody>
      </p:sp>
    </p:spTree>
    <p:extLst>
      <p:ext uri="{BB962C8B-B14F-4D97-AF65-F5344CB8AC3E}">
        <p14:creationId xmlns:p14="http://schemas.microsoft.com/office/powerpoint/2010/main" val="3003682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Slide Intent: </a:t>
            </a:r>
            <a:r>
              <a:rPr lang="en-CA" b="0" dirty="0"/>
              <a:t>Facilitate the activity.</a:t>
            </a:r>
            <a:endParaRPr lang="en-CA"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i="0" dirty="0"/>
          </a:p>
          <a:p>
            <a:r>
              <a:rPr lang="en-CA" b="1" i="0" dirty="0"/>
              <a:t>Teacher: </a:t>
            </a:r>
            <a:r>
              <a:rPr lang="en-CA" b="0" i="0" dirty="0"/>
              <a:t>Read the slide. Activity sheets are included in the Student Workbook. Have students consider what items might need to be substituted from their menu to meet a </a:t>
            </a:r>
            <a:r>
              <a:rPr lang="en-CA" b="0" i="0" dirty="0" err="1"/>
              <a:t>lacto-ovo</a:t>
            </a:r>
            <a:r>
              <a:rPr lang="en-CA" b="0" i="0" dirty="0"/>
              <a:t> vegetarian eating pattern. For example, if a menu item contains chicken it could be substituted with beans or lentils. </a:t>
            </a:r>
            <a:endParaRPr lang="en-CA" dirty="0"/>
          </a:p>
        </p:txBody>
      </p:sp>
      <p:sp>
        <p:nvSpPr>
          <p:cNvPr id="4" name="Slide Number Placeholder 3"/>
          <p:cNvSpPr>
            <a:spLocks noGrp="1"/>
          </p:cNvSpPr>
          <p:nvPr>
            <p:ph type="sldNum" sz="quarter" idx="5"/>
          </p:nvPr>
        </p:nvSpPr>
        <p:spPr/>
        <p:txBody>
          <a:bodyPr/>
          <a:lstStyle/>
          <a:p>
            <a:fld id="{D1BBAC54-D860-4246-905B-2BF9BA77CFE5}" type="slidenum">
              <a:rPr lang="en-CA" smtClean="0"/>
              <a:t>10</a:t>
            </a:fld>
            <a:endParaRPr lang="en-CA"/>
          </a:p>
        </p:txBody>
      </p:sp>
    </p:spTree>
    <p:extLst>
      <p:ext uri="{BB962C8B-B14F-4D97-AF65-F5344CB8AC3E}">
        <p14:creationId xmlns:p14="http://schemas.microsoft.com/office/powerpoint/2010/main" val="1245314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a:t>Slide Intent: </a:t>
            </a:r>
            <a:r>
              <a:rPr lang="en-CA" b="0"/>
              <a:t>Facilitate the activity.</a:t>
            </a:r>
            <a:endParaRPr lang="en-CA" b="1"/>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i="0"/>
          </a:p>
          <a:p>
            <a:r>
              <a:rPr lang="en-CA" b="1" i="0"/>
              <a:t>Teacher: </a:t>
            </a:r>
            <a:r>
              <a:rPr lang="en-CA" b="0" i="0"/>
              <a:t>Read the slide. Activity sheets are included in the Student Workbook. Consider having a class discussion about the factors mentioned.</a:t>
            </a:r>
            <a:endParaRPr lang="en-CA"/>
          </a:p>
        </p:txBody>
      </p:sp>
      <p:sp>
        <p:nvSpPr>
          <p:cNvPr id="4" name="Slide Number Placeholder 3"/>
          <p:cNvSpPr>
            <a:spLocks noGrp="1"/>
          </p:cNvSpPr>
          <p:nvPr>
            <p:ph type="sldNum" sz="quarter" idx="5"/>
          </p:nvPr>
        </p:nvSpPr>
        <p:spPr/>
        <p:txBody>
          <a:bodyPr/>
          <a:lstStyle/>
          <a:p>
            <a:fld id="{D1BBAC54-D860-4246-905B-2BF9BA77CFE5}" type="slidenum">
              <a:rPr lang="en-CA" smtClean="0"/>
              <a:t>11</a:t>
            </a:fld>
            <a:endParaRPr lang="en-CA"/>
          </a:p>
        </p:txBody>
      </p:sp>
    </p:spTree>
    <p:extLst>
      <p:ext uri="{BB962C8B-B14F-4D97-AF65-F5344CB8AC3E}">
        <p14:creationId xmlns:p14="http://schemas.microsoft.com/office/powerpoint/2010/main" val="1863494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a:solidFill>
                  <a:schemeClr val="tx1"/>
                </a:solidFill>
                <a:effectLst/>
                <a:latin typeface="+mn-lt"/>
                <a:ea typeface="+mn-ea"/>
                <a:cs typeface="+mn-cs"/>
              </a:rPr>
              <a:t>Slide Intent: </a:t>
            </a:r>
            <a:r>
              <a:rPr lang="en-CA" sz="1200" b="0" kern="1200" dirty="0">
                <a:solidFill>
                  <a:schemeClr val="tx1"/>
                </a:solidFill>
                <a:effectLst/>
                <a:latin typeface="+mn-lt"/>
                <a:ea typeface="+mn-ea"/>
                <a:cs typeface="+mn-cs"/>
              </a:rPr>
              <a:t>Summarize the activity.</a:t>
            </a:r>
            <a:endParaRPr lang="en-CA"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a:solidFill>
                  <a:schemeClr val="tx1"/>
                </a:solidFill>
                <a:effectLst/>
                <a:latin typeface="+mn-lt"/>
                <a:ea typeface="+mn-ea"/>
                <a:cs typeface="+mn-cs"/>
              </a:rPr>
              <a:t>Teacher: </a:t>
            </a:r>
            <a:r>
              <a:rPr lang="en-CA" sz="1200" b="0" kern="1200" dirty="0">
                <a:solidFill>
                  <a:schemeClr val="tx1"/>
                </a:solidFill>
                <a:effectLst/>
                <a:latin typeface="+mn-lt"/>
                <a:ea typeface="+mn-ea"/>
                <a:cs typeface="+mn-cs"/>
              </a:rPr>
              <a:t>Read </a:t>
            </a:r>
            <a:r>
              <a:rPr lang="en-CA" b="0" dirty="0"/>
              <a:t>the </a:t>
            </a:r>
            <a:r>
              <a:rPr lang="en-CA" sz="1200" b="0" kern="1200" dirty="0">
                <a:solidFill>
                  <a:schemeClr val="tx1"/>
                </a:solidFill>
                <a:effectLst/>
                <a:latin typeface="+mn-lt"/>
                <a:ea typeface="+mn-ea"/>
                <a:cs typeface="+mn-cs"/>
              </a:rPr>
              <a:t>slide and discuss student responses.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CA" sz="1200" b="0" i="1" kern="1200" dirty="0">
                <a:solidFill>
                  <a:schemeClr val="tx1"/>
                </a:solidFill>
                <a:effectLst/>
                <a:latin typeface="+mn-lt"/>
                <a:ea typeface="+mn-ea"/>
                <a:cs typeface="+mn-cs"/>
              </a:rPr>
              <a:t>There is no right or wrong answer; different people prioritize different factors and that is okay. Students should be able to explain their rationale. For example,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1" kern="1200" dirty="0">
                <a:solidFill>
                  <a:schemeClr val="tx1"/>
                </a:solidFill>
                <a:effectLst/>
                <a:latin typeface="+mn-lt"/>
                <a:ea typeface="+mn-ea"/>
                <a:cs typeface="+mn-cs"/>
              </a:rPr>
              <a:t>-Yes. I wanted to include a food that was an excellent source of protein in my menu items. I remembered from the nutrient graphs activity that milk fit that criteria, so I used it as a smoothie ingredient.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1" kern="1200" dirty="0">
                <a:solidFill>
                  <a:schemeClr val="tx1"/>
                </a:solidFill>
                <a:effectLst/>
                <a:latin typeface="+mn-lt"/>
                <a:ea typeface="+mn-ea"/>
                <a:cs typeface="+mn-cs"/>
              </a:rPr>
              <a:t>-No. My family does not eat out very often. When we do, I like picking the most interesting item on the menu. That’s what I was thinking about when I was selecting menu items and ingredients.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1" kern="1200" dirty="0">
                <a:solidFill>
                  <a:schemeClr val="tx1"/>
                </a:solidFill>
                <a:effectLst/>
                <a:latin typeface="+mn-lt"/>
                <a:ea typeface="+mn-ea"/>
                <a:cs typeface="+mn-cs"/>
              </a:rPr>
              <a:t>2. Students should be able to describe their challenge and explain their rationale (e.g., I had never heard of a </a:t>
            </a:r>
            <a:r>
              <a:rPr lang="en-CA" sz="1200" b="0" i="1" kern="1200" dirty="0" err="1">
                <a:solidFill>
                  <a:schemeClr val="tx1"/>
                </a:solidFill>
                <a:effectLst/>
                <a:latin typeface="+mn-lt"/>
                <a:ea typeface="+mn-ea"/>
                <a:cs typeface="+mn-cs"/>
              </a:rPr>
              <a:t>lacto-ovo</a:t>
            </a:r>
            <a:r>
              <a:rPr lang="en-CA" sz="1200" b="0" i="1" kern="1200" dirty="0">
                <a:solidFill>
                  <a:schemeClr val="tx1"/>
                </a:solidFill>
                <a:effectLst/>
                <a:latin typeface="+mn-lt"/>
                <a:ea typeface="+mn-ea"/>
                <a:cs typeface="+mn-cs"/>
              </a:rPr>
              <a:t> vegetarian before. I looked on the </a:t>
            </a:r>
            <a:r>
              <a:rPr lang="en-CA" sz="1200" b="0" i="0" kern="1200" dirty="0">
                <a:solidFill>
                  <a:schemeClr val="tx1"/>
                </a:solidFill>
                <a:effectLst/>
                <a:latin typeface="+mn-lt"/>
                <a:ea typeface="+mn-ea"/>
                <a:cs typeface="+mn-cs"/>
              </a:rPr>
              <a:t>Canada’s Food Guide</a:t>
            </a:r>
            <a:r>
              <a:rPr lang="en-CA" sz="1200" b="0" i="1" kern="1200" dirty="0">
                <a:solidFill>
                  <a:schemeClr val="tx1"/>
                </a:solidFill>
                <a:effectLst/>
                <a:latin typeface="+mn-lt"/>
                <a:ea typeface="+mn-ea"/>
                <a:cs typeface="+mn-cs"/>
              </a:rPr>
              <a:t> website to see what kinds of protein foods I could use instead of meat.).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1" kern="1200" dirty="0">
                <a:solidFill>
                  <a:schemeClr val="tx1"/>
                </a:solidFill>
                <a:effectLst/>
                <a:latin typeface="+mn-lt"/>
                <a:ea typeface="+mn-ea"/>
                <a:cs typeface="+mn-cs"/>
              </a:rPr>
              <a:t>3. Students may discuss any of the factors listed throughout the program (e.g., taste, cost, </a:t>
            </a:r>
            <a:r>
              <a:rPr lang="en-CA" sz="1200" b="0" i="0" kern="1200" dirty="0">
                <a:solidFill>
                  <a:schemeClr val="tx1"/>
                </a:solidFill>
                <a:effectLst/>
                <a:latin typeface="+mn-lt"/>
                <a:ea typeface="+mn-ea"/>
                <a:cs typeface="+mn-cs"/>
              </a:rPr>
              <a:t>Food Guide </a:t>
            </a:r>
            <a:r>
              <a:rPr lang="en-CA" sz="1200" b="0" i="1" kern="1200" dirty="0">
                <a:solidFill>
                  <a:schemeClr val="tx1"/>
                </a:solidFill>
                <a:effectLst/>
                <a:latin typeface="+mn-lt"/>
                <a:ea typeface="+mn-ea"/>
                <a:cs typeface="+mn-cs"/>
              </a:rPr>
              <a:t>Snapshot, ingredients, preparation, seasonality, production) or additional factors that are important to them. There is no right or wrong answer; different people prioritize different factors and that is okay. Students should be able to explain their rationale.</a:t>
            </a:r>
            <a:endParaRPr lang="en-CA"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4745A9F-459A-4A2E-AC98-F82562222865}" type="slidenum">
              <a:rPr lang="en-CA" smtClean="0"/>
              <a:t>12</a:t>
            </a:fld>
            <a:endParaRPr lang="en-CA"/>
          </a:p>
        </p:txBody>
      </p:sp>
    </p:spTree>
    <p:extLst>
      <p:ext uri="{BB962C8B-B14F-4D97-AF65-F5344CB8AC3E}">
        <p14:creationId xmlns:p14="http://schemas.microsoft.com/office/powerpoint/2010/main" val="3505193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a:solidFill>
                  <a:schemeClr val="tx1"/>
                </a:solidFill>
                <a:effectLst/>
                <a:latin typeface="+mn-lt"/>
                <a:ea typeface="+mn-ea"/>
                <a:cs typeface="+mn-cs"/>
              </a:rPr>
              <a:t>Slide Intent: </a:t>
            </a:r>
            <a:r>
              <a:rPr lang="en-CA" sz="1200" b="0" kern="1200" dirty="0">
                <a:solidFill>
                  <a:schemeClr val="tx1"/>
                </a:solidFill>
                <a:effectLst/>
                <a:latin typeface="+mn-lt"/>
                <a:ea typeface="+mn-ea"/>
                <a:cs typeface="+mn-cs"/>
              </a:rPr>
              <a:t>Optional ELA extension activity.</a:t>
            </a:r>
            <a:endParaRPr lang="en-CA"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a:solidFill>
                  <a:schemeClr val="tx1"/>
                </a:solidFill>
                <a:effectLst/>
                <a:latin typeface="+mn-lt"/>
                <a:ea typeface="+mn-ea"/>
                <a:cs typeface="+mn-cs"/>
              </a:rPr>
              <a:t>Teacher: </a:t>
            </a:r>
            <a:r>
              <a:rPr lang="en-CA" sz="1200" b="0" kern="1200" dirty="0">
                <a:solidFill>
                  <a:schemeClr val="tx1"/>
                </a:solidFill>
                <a:effectLst/>
                <a:latin typeface="+mn-lt"/>
                <a:ea typeface="+mn-ea"/>
                <a:cs typeface="+mn-cs"/>
              </a:rPr>
              <a:t>Read </a:t>
            </a:r>
            <a:r>
              <a:rPr lang="en-CA" b="0" dirty="0"/>
              <a:t>the </a:t>
            </a:r>
            <a:r>
              <a:rPr lang="en-CA" sz="1200" b="0" kern="1200" dirty="0">
                <a:solidFill>
                  <a:schemeClr val="tx1"/>
                </a:solidFill>
                <a:effectLst/>
                <a:latin typeface="+mn-lt"/>
                <a:ea typeface="+mn-ea"/>
                <a:cs typeface="+mn-cs"/>
              </a:rPr>
              <a:t>slide. </a:t>
            </a:r>
            <a:r>
              <a:rPr lang="en-CA" sz="1200" b="0" kern="1200">
                <a:solidFill>
                  <a:schemeClr val="tx1"/>
                </a:solidFill>
                <a:effectLst/>
                <a:latin typeface="+mn-lt"/>
                <a:ea typeface="+mn-ea"/>
                <a:cs typeface="+mn-cs"/>
              </a:rPr>
              <a:t>Refer to page 24 of the Student Workbook </a:t>
            </a:r>
            <a:r>
              <a:rPr lang="en-CA" sz="1200" b="0" kern="1200" dirty="0">
                <a:solidFill>
                  <a:schemeClr val="tx1"/>
                </a:solidFill>
                <a:effectLst/>
                <a:latin typeface="+mn-lt"/>
                <a:ea typeface="+mn-ea"/>
                <a:cs typeface="+mn-cs"/>
              </a:rPr>
              <a:t>for more details. </a:t>
            </a:r>
            <a:r>
              <a:rPr lang="en-CA" sz="900" b="0" i="0" kern="1200" dirty="0">
                <a:solidFill>
                  <a:schemeClr val="tx1"/>
                </a:solidFill>
                <a:effectLst/>
                <a:latin typeface="+mn-lt"/>
                <a:ea typeface="+mn-ea"/>
                <a:cs typeface="+mn-cs"/>
              </a:rPr>
              <a:t>If you use the English Language Arts extension, consider having students complete the activity individually, in pairs, or in small groups. Have students share their planning process and final advertisements with the class.</a:t>
            </a:r>
            <a:endParaRPr lang="en-CA"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4745A9F-459A-4A2E-AC98-F82562222865}" type="slidenum">
              <a:rPr lang="en-CA" smtClean="0"/>
              <a:t>13</a:t>
            </a:fld>
            <a:endParaRPr lang="en-CA"/>
          </a:p>
        </p:txBody>
      </p:sp>
    </p:spTree>
    <p:extLst>
      <p:ext uri="{BB962C8B-B14F-4D97-AF65-F5344CB8AC3E}">
        <p14:creationId xmlns:p14="http://schemas.microsoft.com/office/powerpoint/2010/main" val="756715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Slide Intent: </a:t>
            </a:r>
            <a:r>
              <a:rPr lang="en-CA" b="0"/>
              <a:t>Review the purpose of the Food for Me program.</a:t>
            </a:r>
          </a:p>
          <a:p>
            <a:endParaRPr lang="en-CA" b="0"/>
          </a:p>
          <a:p>
            <a:r>
              <a:rPr lang="en-CA" b="1"/>
              <a:t>Teacher: </a:t>
            </a:r>
            <a:r>
              <a:rPr lang="en-CA" b="0"/>
              <a:t>Read the slide.</a:t>
            </a:r>
            <a:endParaRPr lang="en-CA" b="1"/>
          </a:p>
          <a:p>
            <a:endParaRPr lang="en-CA"/>
          </a:p>
          <a:p>
            <a:pPr marL="0" marR="0" lvl="0" indent="0" algn="l" defTabSz="914400" rtl="0" eaLnBrk="1" fontAlgn="auto" latinLnBrk="0" hangingPunct="1">
              <a:lnSpc>
                <a:spcPct val="100000"/>
              </a:lnSpc>
              <a:spcBef>
                <a:spcPts val="0"/>
              </a:spcBef>
              <a:spcAft>
                <a:spcPts val="0"/>
              </a:spcAft>
              <a:buClrTx/>
              <a:buSzTx/>
              <a:buFontTx/>
              <a:buNone/>
              <a:tabLst/>
              <a:defRPr/>
            </a:pPr>
            <a:r>
              <a:rPr lang="en-CA" b="0"/>
              <a:t>Visit https://food-guide.canada.ca/en/ for more information on </a:t>
            </a:r>
            <a:r>
              <a:rPr lang="en-CA" b="0" i="1"/>
              <a:t>Canada’s Food Guide</a:t>
            </a:r>
            <a:r>
              <a:rPr lang="en-CA" b="0"/>
              <a:t>.</a:t>
            </a:r>
            <a:endParaRPr lang="en-CA" b="1"/>
          </a:p>
          <a:p>
            <a:endParaRPr lang="en-CA"/>
          </a:p>
        </p:txBody>
      </p:sp>
      <p:sp>
        <p:nvSpPr>
          <p:cNvPr id="4" name="Slide Number Placeholder 3"/>
          <p:cNvSpPr>
            <a:spLocks noGrp="1"/>
          </p:cNvSpPr>
          <p:nvPr>
            <p:ph type="sldNum" sz="quarter" idx="5"/>
          </p:nvPr>
        </p:nvSpPr>
        <p:spPr/>
        <p:txBody>
          <a:bodyPr/>
          <a:lstStyle/>
          <a:p>
            <a:fld id="{B4745A9F-459A-4A2E-AC98-F82562222865}" type="slidenum">
              <a:rPr lang="en-CA" smtClean="0"/>
              <a:t>2</a:t>
            </a:fld>
            <a:endParaRPr lang="en-CA"/>
          </a:p>
        </p:txBody>
      </p:sp>
    </p:spTree>
    <p:extLst>
      <p:ext uri="{BB962C8B-B14F-4D97-AF65-F5344CB8AC3E}">
        <p14:creationId xmlns:p14="http://schemas.microsoft.com/office/powerpoint/2010/main" val="2259334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Slide Intent: </a:t>
            </a:r>
            <a:r>
              <a:rPr lang="en-CA" b="0" dirty="0"/>
              <a:t>Highlight the application of </a:t>
            </a:r>
            <a:r>
              <a:rPr lang="en-CA" b="0" i="1" dirty="0"/>
              <a:t>Canada’s Food Guide</a:t>
            </a:r>
            <a:r>
              <a:rPr lang="en-CA" b="0" i="0" dirty="0"/>
              <a:t>.</a:t>
            </a:r>
          </a:p>
          <a:p>
            <a:endParaRPr lang="en-CA" b="0" i="0" dirty="0"/>
          </a:p>
          <a:p>
            <a:r>
              <a:rPr lang="en-CA" b="1" i="0" dirty="0"/>
              <a:t>Teacher: </a:t>
            </a:r>
            <a:r>
              <a:rPr lang="en-CA" b="0" i="0" dirty="0"/>
              <a:t>Here is another example of how to use </a:t>
            </a:r>
            <a:r>
              <a:rPr lang="en-CA" b="0" i="1" dirty="0"/>
              <a:t>Canada’s Food Guide </a:t>
            </a:r>
            <a:r>
              <a:rPr lang="en-CA" b="0" i="0" dirty="0"/>
              <a:t>to create a meal. </a:t>
            </a:r>
          </a:p>
          <a:p>
            <a:endParaRPr lang="en-CA" b="0" i="0" dirty="0"/>
          </a:p>
          <a:p>
            <a:r>
              <a:rPr lang="en-CA" b="0" i="0" dirty="0"/>
              <a:t>Note: The final foods shown are milk in a reusable bottle, an apple, cut-up vegetables, and a chicken wrap. </a:t>
            </a:r>
          </a:p>
          <a:p>
            <a:endParaRPr lang="en-CA" b="0" i="0" dirty="0"/>
          </a:p>
          <a:p>
            <a:r>
              <a:rPr lang="en-CA" b="0" i="0" dirty="0"/>
              <a:t>If embedded video does not play, use the following Vimeo link to access the video: https://vimeo.com/465807646/a659f94069</a:t>
            </a:r>
            <a:endParaRPr lang="en-CA" b="1" dirty="0"/>
          </a:p>
          <a:p>
            <a:endParaRPr lang="en-CA" b="1" dirty="0"/>
          </a:p>
          <a:p>
            <a:endParaRPr lang="en-CA" b="1" dirty="0"/>
          </a:p>
        </p:txBody>
      </p:sp>
      <p:sp>
        <p:nvSpPr>
          <p:cNvPr id="4" name="Slide Number Placeholder 3"/>
          <p:cNvSpPr>
            <a:spLocks noGrp="1"/>
          </p:cNvSpPr>
          <p:nvPr>
            <p:ph type="sldNum" sz="quarter" idx="5"/>
          </p:nvPr>
        </p:nvSpPr>
        <p:spPr/>
        <p:txBody>
          <a:bodyPr/>
          <a:lstStyle/>
          <a:p>
            <a:fld id="{B4745A9F-459A-4A2E-AC98-F82562222865}" type="slidenum">
              <a:rPr lang="en-CA" smtClean="0"/>
              <a:t>3</a:t>
            </a:fld>
            <a:endParaRPr lang="en-CA"/>
          </a:p>
        </p:txBody>
      </p:sp>
    </p:spTree>
    <p:extLst>
      <p:ext uri="{BB962C8B-B14F-4D97-AF65-F5344CB8AC3E}">
        <p14:creationId xmlns:p14="http://schemas.microsoft.com/office/powerpoint/2010/main" val="1139897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Slide Intent: </a:t>
            </a:r>
            <a:r>
              <a:rPr lang="en-CA" b="0" dirty="0"/>
              <a:t>Highlight the application of </a:t>
            </a:r>
            <a:r>
              <a:rPr lang="en-CA" b="0" i="1" dirty="0"/>
              <a:t>Canada’s Food Guide</a:t>
            </a:r>
            <a:r>
              <a:rPr lang="en-CA" b="0" i="0" dirty="0"/>
              <a:t>. </a:t>
            </a:r>
            <a:r>
              <a:rPr lang="en-CA" dirty="0"/>
              <a:t>If you do not have an internet connection, show these images instead of the video.</a:t>
            </a:r>
            <a:endParaRPr lang="en-CA" b="0" i="0" dirty="0"/>
          </a:p>
          <a:p>
            <a:endParaRPr lang="en-CA" b="0" i="0" dirty="0"/>
          </a:p>
          <a:p>
            <a:r>
              <a:rPr lang="en-CA" b="1" i="0" dirty="0"/>
              <a:t>Teacher: </a:t>
            </a:r>
            <a:r>
              <a:rPr lang="en-CA" b="0" i="0" dirty="0"/>
              <a:t>Here is another example of how to use </a:t>
            </a:r>
            <a:r>
              <a:rPr lang="en-CA" b="0" i="1" dirty="0"/>
              <a:t>Canada’s Food Guide </a:t>
            </a:r>
            <a:r>
              <a:rPr lang="en-CA" b="0" i="0" dirty="0"/>
              <a:t>to create a meal. </a:t>
            </a:r>
          </a:p>
          <a:p>
            <a:endParaRPr lang="en-CA" b="0" i="0" dirty="0"/>
          </a:p>
          <a:p>
            <a:r>
              <a:rPr lang="en-CA" b="0" i="0" dirty="0"/>
              <a:t>Note: The final foods shown are milk in a reusable bottle, an apple, cut-up vegetable</a:t>
            </a:r>
            <a:r>
              <a:rPr lang="en-CA" b="0" i="0" baseline="0" dirty="0"/>
              <a:t>s, </a:t>
            </a:r>
            <a:r>
              <a:rPr lang="en-CA" b="0" i="0" dirty="0"/>
              <a:t>and a chicken wrap.</a:t>
            </a:r>
            <a:endParaRPr lang="en-CA" b="1" dirty="0"/>
          </a:p>
          <a:p>
            <a:endParaRPr lang="en-CA" dirty="0"/>
          </a:p>
        </p:txBody>
      </p:sp>
      <p:sp>
        <p:nvSpPr>
          <p:cNvPr id="4" name="Slide Number Placeholder 3"/>
          <p:cNvSpPr>
            <a:spLocks noGrp="1"/>
          </p:cNvSpPr>
          <p:nvPr>
            <p:ph type="sldNum" sz="quarter" idx="5"/>
          </p:nvPr>
        </p:nvSpPr>
        <p:spPr/>
        <p:txBody>
          <a:bodyPr/>
          <a:lstStyle/>
          <a:p>
            <a:fld id="{A7DC23E1-D126-4970-B914-8923FD8A03F9}" type="slidenum">
              <a:rPr lang="en-CA" smtClean="0"/>
              <a:t>4</a:t>
            </a:fld>
            <a:endParaRPr lang="en-CA"/>
          </a:p>
        </p:txBody>
      </p:sp>
    </p:spTree>
    <p:extLst>
      <p:ext uri="{BB962C8B-B14F-4D97-AF65-F5344CB8AC3E}">
        <p14:creationId xmlns:p14="http://schemas.microsoft.com/office/powerpoint/2010/main" val="1081334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a:t>Slide Intent: </a:t>
            </a:r>
            <a:r>
              <a:rPr lang="en-CA" b="0"/>
              <a:t>Review Lessons 1–3.</a:t>
            </a:r>
            <a:endParaRPr lang="en-CA" b="0" i="0"/>
          </a:p>
          <a:p>
            <a:endParaRPr lang="en-CA" b="0" i="0"/>
          </a:p>
          <a:p>
            <a:r>
              <a:rPr lang="en-CA" b="1" i="0"/>
              <a:t>Teacher: </a:t>
            </a:r>
            <a:r>
              <a:rPr lang="en-CA" b="0" i="0"/>
              <a:t>Read the slide.</a:t>
            </a:r>
          </a:p>
        </p:txBody>
      </p:sp>
      <p:sp>
        <p:nvSpPr>
          <p:cNvPr id="4" name="Slide Number Placeholder 3"/>
          <p:cNvSpPr>
            <a:spLocks noGrp="1"/>
          </p:cNvSpPr>
          <p:nvPr>
            <p:ph type="sldNum" sz="quarter" idx="5"/>
          </p:nvPr>
        </p:nvSpPr>
        <p:spPr/>
        <p:txBody>
          <a:bodyPr/>
          <a:lstStyle/>
          <a:p>
            <a:fld id="{D1BBAC54-D860-4246-905B-2BF9BA77CFE5}" type="slidenum">
              <a:rPr lang="en-CA" smtClean="0"/>
              <a:t>5</a:t>
            </a:fld>
            <a:endParaRPr lang="en-CA"/>
          </a:p>
        </p:txBody>
      </p:sp>
    </p:spTree>
    <p:extLst>
      <p:ext uri="{BB962C8B-B14F-4D97-AF65-F5344CB8AC3E}">
        <p14:creationId xmlns:p14="http://schemas.microsoft.com/office/powerpoint/2010/main" val="3428475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a:t>Slide Intent: </a:t>
            </a:r>
            <a:r>
              <a:rPr lang="en-CA" b="0"/>
              <a:t>Review Lessons 1–3.</a:t>
            </a:r>
            <a:endParaRPr lang="en-CA" b="0" i="0"/>
          </a:p>
          <a:p>
            <a:endParaRPr lang="en-CA" b="0" i="0"/>
          </a:p>
          <a:p>
            <a:r>
              <a:rPr lang="en-CA" b="1" i="0"/>
              <a:t>Teacher: </a:t>
            </a:r>
            <a:r>
              <a:rPr lang="en-CA" b="0" i="0"/>
              <a:t>Read the slide.</a:t>
            </a:r>
          </a:p>
          <a:p>
            <a:endParaRPr lang="en-CA"/>
          </a:p>
        </p:txBody>
      </p:sp>
      <p:sp>
        <p:nvSpPr>
          <p:cNvPr id="4" name="Slide Number Placeholder 3"/>
          <p:cNvSpPr>
            <a:spLocks noGrp="1"/>
          </p:cNvSpPr>
          <p:nvPr>
            <p:ph type="sldNum" sz="quarter" idx="5"/>
          </p:nvPr>
        </p:nvSpPr>
        <p:spPr/>
        <p:txBody>
          <a:bodyPr/>
          <a:lstStyle/>
          <a:p>
            <a:fld id="{D1BBAC54-D860-4246-905B-2BF9BA77CFE5}" type="slidenum">
              <a:rPr lang="en-CA" smtClean="0"/>
              <a:t>6</a:t>
            </a:fld>
            <a:endParaRPr lang="en-CA"/>
          </a:p>
        </p:txBody>
      </p:sp>
    </p:spTree>
    <p:extLst>
      <p:ext uri="{BB962C8B-B14F-4D97-AF65-F5344CB8AC3E}">
        <p14:creationId xmlns:p14="http://schemas.microsoft.com/office/powerpoint/2010/main" val="250150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a:t>Slide Intent: </a:t>
            </a:r>
            <a:r>
              <a:rPr lang="en-CA" b="0"/>
              <a:t>Introduce the activity.</a:t>
            </a:r>
            <a:endParaRPr lang="en-CA" b="0" i="0"/>
          </a:p>
          <a:p>
            <a:endParaRPr lang="en-CA" b="0" i="0"/>
          </a:p>
          <a:p>
            <a:r>
              <a:rPr lang="en-CA" b="1" i="0"/>
              <a:t>Teacher: </a:t>
            </a:r>
            <a:r>
              <a:rPr lang="en-CA" b="0" i="0"/>
              <a:t>Read the slide.</a:t>
            </a:r>
          </a:p>
          <a:p>
            <a:endParaRPr lang="en-CA" b="0" i="0"/>
          </a:p>
          <a:p>
            <a:r>
              <a:rPr lang="en-CA" b="0" i="0"/>
              <a:t>Note: Students can complete the activity in groups or individually.</a:t>
            </a:r>
          </a:p>
          <a:p>
            <a:endParaRPr lang="en-CA"/>
          </a:p>
        </p:txBody>
      </p:sp>
      <p:sp>
        <p:nvSpPr>
          <p:cNvPr id="4" name="Slide Number Placeholder 3"/>
          <p:cNvSpPr>
            <a:spLocks noGrp="1"/>
          </p:cNvSpPr>
          <p:nvPr>
            <p:ph type="sldNum" sz="quarter" idx="5"/>
          </p:nvPr>
        </p:nvSpPr>
        <p:spPr/>
        <p:txBody>
          <a:bodyPr/>
          <a:lstStyle/>
          <a:p>
            <a:fld id="{D1BBAC54-D860-4246-905B-2BF9BA77CFE5}" type="slidenum">
              <a:rPr lang="en-CA" smtClean="0"/>
              <a:t>7</a:t>
            </a:fld>
            <a:endParaRPr lang="en-CA"/>
          </a:p>
        </p:txBody>
      </p:sp>
    </p:spTree>
    <p:extLst>
      <p:ext uri="{BB962C8B-B14F-4D97-AF65-F5344CB8AC3E}">
        <p14:creationId xmlns:p14="http://schemas.microsoft.com/office/powerpoint/2010/main" val="891268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a:t>Slide Intent: </a:t>
            </a:r>
            <a:r>
              <a:rPr lang="en-CA" b="0"/>
              <a:t>Introduce the activity.</a:t>
            </a:r>
            <a:endParaRPr lang="en-CA" b="0" i="0"/>
          </a:p>
          <a:p>
            <a:endParaRPr lang="en-CA" b="0" i="0"/>
          </a:p>
          <a:p>
            <a:pPr marL="0" marR="0" lvl="0" indent="0" algn="l" defTabSz="685800" rtl="0" eaLnBrk="1" fontAlgn="auto" latinLnBrk="0" hangingPunct="1">
              <a:lnSpc>
                <a:spcPct val="100000"/>
              </a:lnSpc>
              <a:spcBef>
                <a:spcPts val="0"/>
              </a:spcBef>
              <a:spcAft>
                <a:spcPts val="0"/>
              </a:spcAft>
              <a:buClrTx/>
              <a:buSzTx/>
              <a:buFontTx/>
              <a:buNone/>
              <a:tabLst/>
              <a:defRPr/>
            </a:pPr>
            <a:r>
              <a:rPr lang="en-CA" b="1" i="0"/>
              <a:t>Teacher: </a:t>
            </a:r>
            <a:r>
              <a:rPr lang="en-CA" b="0" i="0"/>
              <a:t>Review the instructions. Activity sheets are included in the Student Workbook. Allow students to be creative with selecting a name and theme for their food truck.</a:t>
            </a:r>
            <a:endParaRPr lang="en-CA"/>
          </a:p>
        </p:txBody>
      </p:sp>
      <p:sp>
        <p:nvSpPr>
          <p:cNvPr id="4" name="Slide Number Placeholder 3"/>
          <p:cNvSpPr>
            <a:spLocks noGrp="1"/>
          </p:cNvSpPr>
          <p:nvPr>
            <p:ph type="sldNum" sz="quarter" idx="5"/>
          </p:nvPr>
        </p:nvSpPr>
        <p:spPr/>
        <p:txBody>
          <a:bodyPr/>
          <a:lstStyle/>
          <a:p>
            <a:fld id="{D1BBAC54-D860-4246-905B-2BF9BA77CFE5}" type="slidenum">
              <a:rPr lang="en-CA" smtClean="0"/>
              <a:t>8</a:t>
            </a:fld>
            <a:endParaRPr lang="en-CA"/>
          </a:p>
        </p:txBody>
      </p:sp>
    </p:spTree>
    <p:extLst>
      <p:ext uri="{BB962C8B-B14F-4D97-AF65-F5344CB8AC3E}">
        <p14:creationId xmlns:p14="http://schemas.microsoft.com/office/powerpoint/2010/main" val="3751856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Slide Intent: </a:t>
            </a:r>
            <a:r>
              <a:rPr lang="en-CA" b="0" dirty="0"/>
              <a:t>Facilitate the activity.</a:t>
            </a:r>
            <a:endParaRPr lang="en-CA"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i="0" dirty="0"/>
          </a:p>
          <a:p>
            <a:r>
              <a:rPr lang="en-CA" b="1" i="0" dirty="0"/>
              <a:t>Teacher: </a:t>
            </a:r>
            <a:r>
              <a:rPr lang="en-CA" b="0" i="0" dirty="0"/>
              <a:t>Read the slide. Activity sheets are included in the Student Workbook. Allow students to be creative with selecting menu items and writing a menu board description. Remind students that</a:t>
            </a:r>
          </a:p>
          <a:p>
            <a:pPr marL="171450" indent="-171450">
              <a:buFontTx/>
              <a:buChar char="-"/>
            </a:pPr>
            <a:r>
              <a:rPr lang="en-CA" b="0" i="0" dirty="0"/>
              <a:t>Each menu item should include at least one food from each food category</a:t>
            </a:r>
          </a:p>
          <a:p>
            <a:pPr marL="171450" indent="-171450">
              <a:buFontTx/>
              <a:buChar char="-"/>
            </a:pPr>
            <a:r>
              <a:rPr lang="en-CA" b="0" i="0" dirty="0"/>
              <a:t>They may add sauces and sides to their menu items</a:t>
            </a:r>
          </a:p>
          <a:p>
            <a:pPr marL="171450" indent="-171450">
              <a:buFontTx/>
              <a:buChar char="-"/>
            </a:pPr>
            <a:endParaRPr lang="en-CA" b="0" i="0" dirty="0"/>
          </a:p>
          <a:p>
            <a:pPr marL="0" indent="0">
              <a:buFontTx/>
              <a:buNone/>
            </a:pPr>
            <a:r>
              <a:rPr lang="en-CA" b="0" i="0" dirty="0"/>
              <a:t>Refer to How to Talk about Food with Students on page 19 of the Teacher Guide for guidance on talking about all foods in an inclusive way.</a:t>
            </a:r>
          </a:p>
          <a:p>
            <a:endParaRPr lang="en-CA" dirty="0"/>
          </a:p>
        </p:txBody>
      </p:sp>
      <p:sp>
        <p:nvSpPr>
          <p:cNvPr id="4" name="Slide Number Placeholder 3"/>
          <p:cNvSpPr>
            <a:spLocks noGrp="1"/>
          </p:cNvSpPr>
          <p:nvPr>
            <p:ph type="sldNum" sz="quarter" idx="5"/>
          </p:nvPr>
        </p:nvSpPr>
        <p:spPr/>
        <p:txBody>
          <a:bodyPr/>
          <a:lstStyle/>
          <a:p>
            <a:fld id="{D1BBAC54-D860-4246-905B-2BF9BA77CFE5}" type="slidenum">
              <a:rPr lang="en-CA" smtClean="0"/>
              <a:t>9</a:t>
            </a:fld>
            <a:endParaRPr lang="en-CA"/>
          </a:p>
        </p:txBody>
      </p:sp>
    </p:spTree>
    <p:extLst>
      <p:ext uri="{BB962C8B-B14F-4D97-AF65-F5344CB8AC3E}">
        <p14:creationId xmlns:p14="http://schemas.microsoft.com/office/powerpoint/2010/main" val="1991309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064F694D-9A8E-4B8E-9064-9559CB2376B0}" type="datetimeFigureOut">
              <a:rPr lang="en-CA" smtClean="0"/>
              <a:t>2022-01-18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30255-8C0F-41D2-B76D-5662F4EB020D}" type="slidenum">
              <a:rPr lang="en-CA" smtClean="0"/>
              <a:t>‹#›</a:t>
            </a:fld>
            <a:endParaRPr lang="en-CA"/>
          </a:p>
        </p:txBody>
      </p:sp>
    </p:spTree>
    <p:extLst>
      <p:ext uri="{BB962C8B-B14F-4D97-AF65-F5344CB8AC3E}">
        <p14:creationId xmlns:p14="http://schemas.microsoft.com/office/powerpoint/2010/main" val="1593006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4F694D-9A8E-4B8E-9064-9559CB2376B0}" type="datetimeFigureOut">
              <a:rPr lang="en-CA" smtClean="0"/>
              <a:t>2022-01-18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30255-8C0F-41D2-B76D-5662F4EB020D}" type="slidenum">
              <a:rPr lang="en-CA" smtClean="0"/>
              <a:t>‹#›</a:t>
            </a:fld>
            <a:endParaRPr lang="en-CA"/>
          </a:p>
        </p:txBody>
      </p:sp>
    </p:spTree>
    <p:extLst>
      <p:ext uri="{BB962C8B-B14F-4D97-AF65-F5344CB8AC3E}">
        <p14:creationId xmlns:p14="http://schemas.microsoft.com/office/powerpoint/2010/main" val="1332877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4F694D-9A8E-4B8E-9064-9559CB2376B0}" type="datetimeFigureOut">
              <a:rPr lang="en-CA" smtClean="0"/>
              <a:t>2022-01-18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30255-8C0F-41D2-B76D-5662F4EB020D}" type="slidenum">
              <a:rPr lang="en-CA" smtClean="0"/>
              <a:t>‹#›</a:t>
            </a:fld>
            <a:endParaRPr lang="en-CA"/>
          </a:p>
        </p:txBody>
      </p:sp>
    </p:spTree>
    <p:extLst>
      <p:ext uri="{BB962C8B-B14F-4D97-AF65-F5344CB8AC3E}">
        <p14:creationId xmlns:p14="http://schemas.microsoft.com/office/powerpoint/2010/main" val="1697108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4F694D-9A8E-4B8E-9064-9559CB2376B0}" type="datetimeFigureOut">
              <a:rPr lang="en-CA" smtClean="0"/>
              <a:t>2022-01-18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30255-8C0F-41D2-B76D-5662F4EB020D}" type="slidenum">
              <a:rPr lang="en-CA" smtClean="0"/>
              <a:t>‹#›</a:t>
            </a:fld>
            <a:endParaRPr lang="en-CA"/>
          </a:p>
        </p:txBody>
      </p:sp>
    </p:spTree>
    <p:extLst>
      <p:ext uri="{BB962C8B-B14F-4D97-AF65-F5344CB8AC3E}">
        <p14:creationId xmlns:p14="http://schemas.microsoft.com/office/powerpoint/2010/main" val="237880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4F694D-9A8E-4B8E-9064-9559CB2376B0}" type="datetimeFigureOut">
              <a:rPr lang="en-CA" smtClean="0"/>
              <a:t>2022-01-18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30255-8C0F-41D2-B76D-5662F4EB020D}" type="slidenum">
              <a:rPr lang="en-CA" smtClean="0"/>
              <a:t>‹#›</a:t>
            </a:fld>
            <a:endParaRPr lang="en-CA"/>
          </a:p>
        </p:txBody>
      </p:sp>
    </p:spTree>
    <p:extLst>
      <p:ext uri="{BB962C8B-B14F-4D97-AF65-F5344CB8AC3E}">
        <p14:creationId xmlns:p14="http://schemas.microsoft.com/office/powerpoint/2010/main" val="2126867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4F694D-9A8E-4B8E-9064-9559CB2376B0}" type="datetimeFigureOut">
              <a:rPr lang="en-CA" smtClean="0"/>
              <a:t>2022-01-18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6330255-8C0F-41D2-B76D-5662F4EB020D}" type="slidenum">
              <a:rPr lang="en-CA" smtClean="0"/>
              <a:t>‹#›</a:t>
            </a:fld>
            <a:endParaRPr lang="en-CA"/>
          </a:p>
        </p:txBody>
      </p:sp>
    </p:spTree>
    <p:extLst>
      <p:ext uri="{BB962C8B-B14F-4D97-AF65-F5344CB8AC3E}">
        <p14:creationId xmlns:p14="http://schemas.microsoft.com/office/powerpoint/2010/main" val="1406113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4F694D-9A8E-4B8E-9064-9559CB2376B0}" type="datetimeFigureOut">
              <a:rPr lang="en-CA" smtClean="0"/>
              <a:t>2022-01-18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6330255-8C0F-41D2-B76D-5662F4EB020D}" type="slidenum">
              <a:rPr lang="en-CA" smtClean="0"/>
              <a:t>‹#›</a:t>
            </a:fld>
            <a:endParaRPr lang="en-CA"/>
          </a:p>
        </p:txBody>
      </p:sp>
    </p:spTree>
    <p:extLst>
      <p:ext uri="{BB962C8B-B14F-4D97-AF65-F5344CB8AC3E}">
        <p14:creationId xmlns:p14="http://schemas.microsoft.com/office/powerpoint/2010/main" val="1998510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4F694D-9A8E-4B8E-9064-9559CB2376B0}" type="datetimeFigureOut">
              <a:rPr lang="en-CA" smtClean="0"/>
              <a:t>2022-01-18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6330255-8C0F-41D2-B76D-5662F4EB020D}" type="slidenum">
              <a:rPr lang="en-CA" smtClean="0"/>
              <a:t>‹#›</a:t>
            </a:fld>
            <a:endParaRPr lang="en-CA"/>
          </a:p>
        </p:txBody>
      </p:sp>
    </p:spTree>
    <p:extLst>
      <p:ext uri="{BB962C8B-B14F-4D97-AF65-F5344CB8AC3E}">
        <p14:creationId xmlns:p14="http://schemas.microsoft.com/office/powerpoint/2010/main" val="598665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4F694D-9A8E-4B8E-9064-9559CB2376B0}" type="datetimeFigureOut">
              <a:rPr lang="en-CA" smtClean="0"/>
              <a:t>2022-01-18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6330255-8C0F-41D2-B76D-5662F4EB020D}" type="slidenum">
              <a:rPr lang="en-CA" smtClean="0"/>
              <a:t>‹#›</a:t>
            </a:fld>
            <a:endParaRPr lang="en-CA"/>
          </a:p>
        </p:txBody>
      </p:sp>
    </p:spTree>
    <p:extLst>
      <p:ext uri="{BB962C8B-B14F-4D97-AF65-F5344CB8AC3E}">
        <p14:creationId xmlns:p14="http://schemas.microsoft.com/office/powerpoint/2010/main" val="4091315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64F694D-9A8E-4B8E-9064-9559CB2376B0}" type="datetimeFigureOut">
              <a:rPr lang="en-CA" smtClean="0"/>
              <a:t>2022-01-18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6330255-8C0F-41D2-B76D-5662F4EB020D}" type="slidenum">
              <a:rPr lang="en-CA" smtClean="0"/>
              <a:t>‹#›</a:t>
            </a:fld>
            <a:endParaRPr lang="en-CA"/>
          </a:p>
        </p:txBody>
      </p:sp>
    </p:spTree>
    <p:extLst>
      <p:ext uri="{BB962C8B-B14F-4D97-AF65-F5344CB8AC3E}">
        <p14:creationId xmlns:p14="http://schemas.microsoft.com/office/powerpoint/2010/main" val="3396248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64F694D-9A8E-4B8E-9064-9559CB2376B0}" type="datetimeFigureOut">
              <a:rPr lang="en-CA" smtClean="0"/>
              <a:t>2022-01-18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6330255-8C0F-41D2-B76D-5662F4EB020D}" type="slidenum">
              <a:rPr lang="en-CA" smtClean="0"/>
              <a:t>‹#›</a:t>
            </a:fld>
            <a:endParaRPr lang="en-CA"/>
          </a:p>
        </p:txBody>
      </p:sp>
    </p:spTree>
    <p:extLst>
      <p:ext uri="{BB962C8B-B14F-4D97-AF65-F5344CB8AC3E}">
        <p14:creationId xmlns:p14="http://schemas.microsoft.com/office/powerpoint/2010/main" val="2808595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64F694D-9A8E-4B8E-9064-9559CB2376B0}" type="datetimeFigureOut">
              <a:rPr lang="en-CA" smtClean="0"/>
              <a:t>2022-01-18</a:t>
            </a:fld>
            <a:endParaRPr lang="en-CA"/>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6330255-8C0F-41D2-B76D-5662F4EB020D}" type="slidenum">
              <a:rPr lang="en-CA" smtClean="0"/>
              <a:t>‹#›</a:t>
            </a:fld>
            <a:endParaRPr lang="en-CA"/>
          </a:p>
        </p:txBody>
      </p:sp>
    </p:spTree>
    <p:extLst>
      <p:ext uri="{BB962C8B-B14F-4D97-AF65-F5344CB8AC3E}">
        <p14:creationId xmlns:p14="http://schemas.microsoft.com/office/powerpoint/2010/main" val="23770388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tiff"/><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tiff"/></Relationships>
</file>

<file path=ppt/slides/_rels/slide11.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1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player.vimeo.com/video/465807646?app_id=122963" TargetMode="External"/><Relationship Id="rId5" Type="http://schemas.openxmlformats.org/officeDocument/2006/relationships/image" Target="../media/image6.tiff"/><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tiff"/><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tiff"/></Relationships>
</file>

<file path=ppt/slides/_rels/slide9.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3C1141-0624-3F4C-BE59-205525CC40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00" y="2286000"/>
            <a:ext cx="9131300" cy="2857500"/>
          </a:xfrm>
          <a:prstGeom prst="rect">
            <a:avLst/>
          </a:prstGeom>
        </p:spPr>
      </p:pic>
      <p:pic>
        <p:nvPicPr>
          <p:cNvPr id="7" name="Picture 6">
            <a:extLst>
              <a:ext uri="{FF2B5EF4-FFF2-40B4-BE49-F238E27FC236}">
                <a16:creationId xmlns:a16="http://schemas.microsoft.com/office/drawing/2014/main" id="{2B484ECE-E66D-6F4E-8233-37AA64C800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15211" y="-3336"/>
            <a:ext cx="2692400" cy="1054100"/>
          </a:xfrm>
          <a:prstGeom prst="rect">
            <a:avLst/>
          </a:prstGeom>
        </p:spPr>
      </p:pic>
      <p:sp>
        <p:nvSpPr>
          <p:cNvPr id="8" name="Title 1">
            <a:extLst>
              <a:ext uri="{FF2B5EF4-FFF2-40B4-BE49-F238E27FC236}">
                <a16:creationId xmlns:a16="http://schemas.microsoft.com/office/drawing/2014/main" id="{1F91ECED-0E28-A14C-B112-45FA8DD3C862}"/>
              </a:ext>
            </a:extLst>
          </p:cNvPr>
          <p:cNvSpPr txBox="1">
            <a:spLocks/>
          </p:cNvSpPr>
          <p:nvPr/>
        </p:nvSpPr>
        <p:spPr>
          <a:xfrm>
            <a:off x="577516" y="902118"/>
            <a:ext cx="6858000" cy="1790700"/>
          </a:xfrm>
          <a:prstGeom prst="rect">
            <a:avLst/>
          </a:prstGeom>
        </p:spPr>
        <p:txBody>
          <a:bodyPr vert="horz" lIns="91440" tIns="45720" rIns="91440" bIns="45720" rtlCol="0" anchor="t">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lnSpc>
                <a:spcPct val="100000"/>
              </a:lnSpc>
              <a:spcBef>
                <a:spcPts val="300"/>
              </a:spcBef>
            </a:pPr>
            <a:r>
              <a:rPr lang="en-CA" sz="3300">
                <a:solidFill>
                  <a:srgbClr val="00A3DB"/>
                </a:solidFill>
                <a:latin typeface="Impact"/>
                <a:ea typeface="+mn-ea"/>
                <a:cs typeface="+mn-cs"/>
              </a:rPr>
              <a:t>LESSON 4</a:t>
            </a:r>
            <a:br>
              <a:rPr lang="en-CA" sz="3300">
                <a:latin typeface="Impact" panose="020B0806030902050204" pitchFamily="34" charset="0"/>
                <a:ea typeface="+mn-ea"/>
                <a:cs typeface="+mn-cs"/>
              </a:rPr>
            </a:br>
            <a:r>
              <a:rPr lang="en-CA" sz="3300">
                <a:solidFill>
                  <a:srgbClr val="00A3DB"/>
                </a:solidFill>
                <a:latin typeface="Impact"/>
                <a:ea typeface="+mn-ea"/>
                <a:cs typeface="+mn-cs"/>
              </a:rPr>
              <a:t>FOOD TRUCK FRENZY</a:t>
            </a:r>
          </a:p>
        </p:txBody>
      </p:sp>
      <p:sp>
        <p:nvSpPr>
          <p:cNvPr id="10" name="Title 1">
            <a:extLst>
              <a:ext uri="{FF2B5EF4-FFF2-40B4-BE49-F238E27FC236}">
                <a16:creationId xmlns:a16="http://schemas.microsoft.com/office/drawing/2014/main" id="{7D7344FA-4C85-0F49-A286-54E34B5E13EB}"/>
              </a:ext>
            </a:extLst>
          </p:cNvPr>
          <p:cNvSpPr txBox="1">
            <a:spLocks/>
          </p:cNvSpPr>
          <p:nvPr/>
        </p:nvSpPr>
        <p:spPr>
          <a:xfrm>
            <a:off x="528145" y="291628"/>
            <a:ext cx="4256690" cy="409938"/>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CA" sz="2100">
                <a:latin typeface="Georgia" panose="02040502050405020303" pitchFamily="18" charset="0"/>
              </a:rPr>
              <a:t>Food for Me</a:t>
            </a:r>
          </a:p>
        </p:txBody>
      </p:sp>
      <p:pic>
        <p:nvPicPr>
          <p:cNvPr id="11" name="Picture 10">
            <a:extLst>
              <a:ext uri="{FF2B5EF4-FFF2-40B4-BE49-F238E27FC236}">
                <a16:creationId xmlns:a16="http://schemas.microsoft.com/office/drawing/2014/main" id="{C00068D3-B851-EC41-882C-8664FB48B46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93686" y="4412640"/>
            <a:ext cx="2390775" cy="447675"/>
          </a:xfrm>
          <a:prstGeom prst="rect">
            <a:avLst/>
          </a:prstGeom>
        </p:spPr>
      </p:pic>
    </p:spTree>
    <p:extLst>
      <p:ext uri="{BB962C8B-B14F-4D97-AF65-F5344CB8AC3E}">
        <p14:creationId xmlns:p14="http://schemas.microsoft.com/office/powerpoint/2010/main" val="3544868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5C5BA-F425-4685-BCDF-C528BB250040}"/>
              </a:ext>
            </a:extLst>
          </p:cNvPr>
          <p:cNvSpPr>
            <a:spLocks noGrp="1"/>
          </p:cNvSpPr>
          <p:nvPr>
            <p:ph type="title"/>
          </p:nvPr>
        </p:nvSpPr>
        <p:spPr>
          <a:xfrm>
            <a:off x="628650" y="1005364"/>
            <a:ext cx="7886700" cy="994172"/>
          </a:xfrm>
        </p:spPr>
        <p:txBody>
          <a:bodyPr anchor="t">
            <a:normAutofit/>
          </a:bodyPr>
          <a:lstStyle/>
          <a:p>
            <a:pPr defTabSz="457200"/>
            <a:r>
              <a:rPr lang="en-CA" sz="2400" dirty="0">
                <a:solidFill>
                  <a:srgbClr val="00A3DB"/>
                </a:solidFill>
                <a:latin typeface="Impact" panose="020B0806030902050204" pitchFamily="34" charset="0"/>
                <a:ea typeface="+mn-ea"/>
                <a:cs typeface="+mn-cs"/>
              </a:rPr>
              <a:t>PART 3: CREATE A MENU VARIATION</a:t>
            </a:r>
          </a:p>
        </p:txBody>
      </p:sp>
      <p:sp>
        <p:nvSpPr>
          <p:cNvPr id="3" name="Content Placeholder 2">
            <a:extLst>
              <a:ext uri="{FF2B5EF4-FFF2-40B4-BE49-F238E27FC236}">
                <a16:creationId xmlns:a16="http://schemas.microsoft.com/office/drawing/2014/main" id="{C675BB14-1695-446A-9018-236BCAD175F8}"/>
              </a:ext>
            </a:extLst>
          </p:cNvPr>
          <p:cNvSpPr>
            <a:spLocks noGrp="1"/>
          </p:cNvSpPr>
          <p:nvPr>
            <p:ph idx="1"/>
          </p:nvPr>
        </p:nvSpPr>
        <p:spPr>
          <a:xfrm>
            <a:off x="628650" y="1684233"/>
            <a:ext cx="4806315" cy="3149024"/>
          </a:xfrm>
        </p:spPr>
        <p:txBody>
          <a:bodyPr>
            <a:normAutofit/>
          </a:bodyPr>
          <a:lstStyle/>
          <a:p>
            <a:pPr marL="0" indent="0">
              <a:buNone/>
            </a:pPr>
            <a:r>
              <a:rPr lang="en-US" sz="1800" dirty="0">
                <a:latin typeface="Georgia" panose="02040502050405020303" pitchFamily="18" charset="0"/>
              </a:rPr>
              <a:t>Some customers may have different dietary needs or preferences.</a:t>
            </a:r>
          </a:p>
          <a:p>
            <a:endParaRPr lang="en-CA" sz="1800" dirty="0">
              <a:latin typeface="Georgia" panose="02040502050405020303" pitchFamily="18" charset="0"/>
            </a:endParaRPr>
          </a:p>
          <a:p>
            <a:pPr marL="0" indent="0">
              <a:buNone/>
            </a:pPr>
            <a:r>
              <a:rPr lang="en-CA" sz="1800" dirty="0">
                <a:latin typeface="Georgia" panose="02040502050405020303" pitchFamily="18" charset="0"/>
              </a:rPr>
              <a:t>Choose one of your menu items and turn it into a </a:t>
            </a:r>
            <a:r>
              <a:rPr lang="en-CA" sz="1800" dirty="0" err="1">
                <a:latin typeface="Georgia" panose="02040502050405020303" pitchFamily="18" charset="0"/>
              </a:rPr>
              <a:t>lacto-ovo</a:t>
            </a:r>
            <a:r>
              <a:rPr lang="en-CA" sz="1800" dirty="0">
                <a:latin typeface="Georgia" panose="02040502050405020303" pitchFamily="18" charset="0"/>
              </a:rPr>
              <a:t> vegetarian option.</a:t>
            </a:r>
          </a:p>
          <a:p>
            <a:pPr lvl="1"/>
            <a:r>
              <a:rPr lang="en-CA" sz="1500" dirty="0">
                <a:latin typeface="Georgia" panose="02040502050405020303" pitchFamily="18" charset="0"/>
              </a:rPr>
              <a:t>There are different vegetarian eating patterns, but one of the most common is </a:t>
            </a:r>
            <a:r>
              <a:rPr lang="en-CA" sz="1500" dirty="0" err="1">
                <a:latin typeface="Georgia" panose="02040502050405020303" pitchFamily="18" charset="0"/>
              </a:rPr>
              <a:t>lacto-ovo</a:t>
            </a:r>
            <a:r>
              <a:rPr lang="en-CA" sz="1500" dirty="0">
                <a:latin typeface="Georgia" panose="02040502050405020303" pitchFamily="18" charset="0"/>
              </a:rPr>
              <a:t>. </a:t>
            </a:r>
          </a:p>
          <a:p>
            <a:pPr lvl="1"/>
            <a:r>
              <a:rPr lang="en-CA" sz="1500" dirty="0" err="1">
                <a:latin typeface="Georgia" panose="02040502050405020303" pitchFamily="18" charset="0"/>
              </a:rPr>
              <a:t>Lacto-ovo</a:t>
            </a:r>
            <a:r>
              <a:rPr lang="en-CA" sz="1500" dirty="0">
                <a:latin typeface="Georgia" panose="02040502050405020303" pitchFamily="18" charset="0"/>
              </a:rPr>
              <a:t> vegetarians do not eat meat, poultry, or fish, but do include dairy products and eggs. </a:t>
            </a:r>
          </a:p>
          <a:p>
            <a:pPr lvl="1"/>
            <a:r>
              <a:rPr lang="en-CA" sz="1500" dirty="0">
                <a:latin typeface="Georgia" panose="02040502050405020303" pitchFamily="18" charset="0"/>
              </a:rPr>
              <a:t> If all of your menu items are already vegetarian, create a variation for a different dietary need (for example, nut allergy).</a:t>
            </a:r>
            <a:endParaRPr lang="en-CA" sz="1300" dirty="0">
              <a:latin typeface="Georgia" panose="02040502050405020303" pitchFamily="18" charset="0"/>
            </a:endParaRPr>
          </a:p>
        </p:txBody>
      </p:sp>
      <p:pic>
        <p:nvPicPr>
          <p:cNvPr id="7" name="Picture 6">
            <a:extLst>
              <a:ext uri="{FF2B5EF4-FFF2-40B4-BE49-F238E27FC236}">
                <a16:creationId xmlns:a16="http://schemas.microsoft.com/office/drawing/2014/main" id="{1D96DF66-911F-F94B-8F0D-6306077FCD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50" y="0"/>
            <a:ext cx="9131300" cy="825500"/>
          </a:xfrm>
          <a:prstGeom prst="rect">
            <a:avLst/>
          </a:prstGeom>
        </p:spPr>
      </p:pic>
      <p:pic>
        <p:nvPicPr>
          <p:cNvPr id="4" name="Picture 3">
            <a:extLst>
              <a:ext uri="{FF2B5EF4-FFF2-40B4-BE49-F238E27FC236}">
                <a16:creationId xmlns:a16="http://schemas.microsoft.com/office/drawing/2014/main" id="{083A109A-3811-504C-AC84-55889110A7F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30997" y="992876"/>
            <a:ext cx="3318667" cy="3949488"/>
          </a:xfrm>
          <a:prstGeom prst="rect">
            <a:avLst/>
          </a:prstGeom>
        </p:spPr>
      </p:pic>
    </p:spTree>
    <p:extLst>
      <p:ext uri="{BB962C8B-B14F-4D97-AF65-F5344CB8AC3E}">
        <p14:creationId xmlns:p14="http://schemas.microsoft.com/office/powerpoint/2010/main" val="1943443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5C5BA-F425-4685-BCDF-C528BB250040}"/>
              </a:ext>
            </a:extLst>
          </p:cNvPr>
          <p:cNvSpPr>
            <a:spLocks noGrp="1"/>
          </p:cNvSpPr>
          <p:nvPr>
            <p:ph type="title"/>
          </p:nvPr>
        </p:nvSpPr>
        <p:spPr>
          <a:xfrm>
            <a:off x="628650" y="1005364"/>
            <a:ext cx="7886700" cy="994172"/>
          </a:xfrm>
        </p:spPr>
        <p:txBody>
          <a:bodyPr anchor="t">
            <a:normAutofit/>
          </a:bodyPr>
          <a:lstStyle/>
          <a:p>
            <a:pPr defTabSz="457200"/>
            <a:r>
              <a:rPr lang="en-CA" sz="2400" dirty="0">
                <a:solidFill>
                  <a:srgbClr val="00A3DB"/>
                </a:solidFill>
                <a:latin typeface="Impact" panose="020B0806030902050204" pitchFamily="34" charset="0"/>
                <a:ea typeface="+mn-ea"/>
                <a:cs typeface="+mn-cs"/>
              </a:rPr>
              <a:t>PART 4: CONSIDER FACTORS THAT </a:t>
            </a:r>
            <a:br>
              <a:rPr lang="en-CA" sz="2400" dirty="0">
                <a:solidFill>
                  <a:srgbClr val="00A3DB"/>
                </a:solidFill>
                <a:latin typeface="Impact" panose="020B0806030902050204" pitchFamily="34" charset="0"/>
                <a:ea typeface="+mn-ea"/>
                <a:cs typeface="+mn-cs"/>
              </a:rPr>
            </a:br>
            <a:r>
              <a:rPr lang="en-CA" sz="2400" dirty="0">
                <a:solidFill>
                  <a:srgbClr val="00A3DB"/>
                </a:solidFill>
                <a:latin typeface="Impact" panose="020B0806030902050204" pitchFamily="34" charset="0"/>
                <a:ea typeface="+mn-ea"/>
                <a:cs typeface="+mn-cs"/>
              </a:rPr>
              <a:t>INFLUENCE FOOD CHOICES</a:t>
            </a:r>
          </a:p>
        </p:txBody>
      </p:sp>
      <p:sp>
        <p:nvSpPr>
          <p:cNvPr id="3" name="Content Placeholder 2">
            <a:extLst>
              <a:ext uri="{FF2B5EF4-FFF2-40B4-BE49-F238E27FC236}">
                <a16:creationId xmlns:a16="http://schemas.microsoft.com/office/drawing/2014/main" id="{C675BB14-1695-446A-9018-236BCAD175F8}"/>
              </a:ext>
            </a:extLst>
          </p:cNvPr>
          <p:cNvSpPr>
            <a:spLocks noGrp="1"/>
          </p:cNvSpPr>
          <p:nvPr>
            <p:ph idx="1"/>
          </p:nvPr>
        </p:nvSpPr>
        <p:spPr>
          <a:xfrm>
            <a:off x="628650" y="1530647"/>
            <a:ext cx="5040630" cy="3226635"/>
          </a:xfrm>
        </p:spPr>
        <p:txBody>
          <a:bodyPr>
            <a:normAutofit/>
          </a:bodyPr>
          <a:lstStyle/>
          <a:p>
            <a:pPr>
              <a:buFontTx/>
              <a:buChar char="-"/>
            </a:pPr>
            <a:endParaRPr lang="en-CA" sz="1800" dirty="0">
              <a:latin typeface="Georgia" panose="02040502050405020303" pitchFamily="18" charset="0"/>
            </a:endParaRPr>
          </a:p>
          <a:p>
            <a:pPr marL="0" indent="0">
              <a:buNone/>
            </a:pPr>
            <a:r>
              <a:rPr lang="en-CA" sz="1800" dirty="0">
                <a:latin typeface="Georgia" panose="02040502050405020303" pitchFamily="18" charset="0"/>
              </a:rPr>
              <a:t>Select another menu item.</a:t>
            </a:r>
          </a:p>
          <a:p>
            <a:pPr marL="0" indent="0">
              <a:buNone/>
            </a:pPr>
            <a:endParaRPr lang="en-CA" sz="1800" dirty="0">
              <a:latin typeface="Georgia" panose="02040502050405020303" pitchFamily="18" charset="0"/>
            </a:endParaRPr>
          </a:p>
          <a:p>
            <a:pPr marL="0" indent="0">
              <a:buNone/>
            </a:pPr>
            <a:r>
              <a:rPr lang="en-CA" sz="1800" dirty="0">
                <a:latin typeface="Georgia" panose="02040502050405020303" pitchFamily="18" charset="0"/>
              </a:rPr>
              <a:t>Identify three key ingredients used to prepare the dish.</a:t>
            </a:r>
          </a:p>
          <a:p>
            <a:pPr marL="0" indent="0">
              <a:buNone/>
            </a:pPr>
            <a:endParaRPr lang="en-CA" sz="1800" dirty="0">
              <a:latin typeface="Georgia" panose="02040502050405020303" pitchFamily="18" charset="0"/>
            </a:endParaRPr>
          </a:p>
          <a:p>
            <a:pPr marL="0" indent="0">
              <a:buNone/>
            </a:pPr>
            <a:r>
              <a:rPr lang="en-CA" sz="1800" dirty="0">
                <a:latin typeface="Georgia" panose="02040502050405020303" pitchFamily="18" charset="0"/>
              </a:rPr>
              <a:t>List the top three factors that influenced your decision and explain why each factor influenced you. </a:t>
            </a:r>
          </a:p>
          <a:p>
            <a:endParaRPr lang="en-CA" sz="1800" dirty="0">
              <a:latin typeface="Georgia" panose="02040502050405020303" pitchFamily="18" charset="0"/>
            </a:endParaRPr>
          </a:p>
        </p:txBody>
      </p:sp>
      <p:pic>
        <p:nvPicPr>
          <p:cNvPr id="5" name="Picture 4">
            <a:extLst>
              <a:ext uri="{FF2B5EF4-FFF2-40B4-BE49-F238E27FC236}">
                <a16:creationId xmlns:a16="http://schemas.microsoft.com/office/drawing/2014/main" id="{0F619721-06E4-6245-8C10-21943477DD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48122" y="1005364"/>
            <a:ext cx="3314700" cy="3937000"/>
          </a:xfrm>
          <a:prstGeom prst="rect">
            <a:avLst/>
          </a:prstGeom>
        </p:spPr>
      </p:pic>
      <p:pic>
        <p:nvPicPr>
          <p:cNvPr id="7" name="Picture 6">
            <a:extLst>
              <a:ext uri="{FF2B5EF4-FFF2-40B4-BE49-F238E27FC236}">
                <a16:creationId xmlns:a16="http://schemas.microsoft.com/office/drawing/2014/main" id="{AE4FD7A8-DE77-4749-9825-DD5A9B56217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50" y="0"/>
            <a:ext cx="9131300" cy="825500"/>
          </a:xfrm>
          <a:prstGeom prst="rect">
            <a:avLst/>
          </a:prstGeom>
        </p:spPr>
      </p:pic>
    </p:spTree>
    <p:extLst>
      <p:ext uri="{BB962C8B-B14F-4D97-AF65-F5344CB8AC3E}">
        <p14:creationId xmlns:p14="http://schemas.microsoft.com/office/powerpoint/2010/main" val="1652286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1AB1B-AD0F-4BF1-83D9-7BDBED775FBD}"/>
              </a:ext>
            </a:extLst>
          </p:cNvPr>
          <p:cNvSpPr>
            <a:spLocks noGrp="1"/>
          </p:cNvSpPr>
          <p:nvPr>
            <p:ph type="title"/>
          </p:nvPr>
        </p:nvSpPr>
        <p:spPr>
          <a:xfrm>
            <a:off x="628650" y="955785"/>
            <a:ext cx="7886700" cy="994172"/>
          </a:xfrm>
        </p:spPr>
        <p:txBody>
          <a:bodyPr anchor="t">
            <a:normAutofit/>
          </a:bodyPr>
          <a:lstStyle/>
          <a:p>
            <a:r>
              <a:rPr lang="en-CA" sz="2400">
                <a:solidFill>
                  <a:srgbClr val="00A3DB"/>
                </a:solidFill>
                <a:latin typeface="Impact" panose="020B0806030902050204" pitchFamily="34" charset="0"/>
              </a:rPr>
              <a:t>REFLECTION</a:t>
            </a:r>
          </a:p>
        </p:txBody>
      </p:sp>
      <p:sp>
        <p:nvSpPr>
          <p:cNvPr id="3" name="Content Placeholder 2">
            <a:extLst>
              <a:ext uri="{FF2B5EF4-FFF2-40B4-BE49-F238E27FC236}">
                <a16:creationId xmlns:a16="http://schemas.microsoft.com/office/drawing/2014/main" id="{1D480196-CA87-4358-B7E7-A65DE7A31178}"/>
              </a:ext>
            </a:extLst>
          </p:cNvPr>
          <p:cNvSpPr>
            <a:spLocks noGrp="1"/>
          </p:cNvSpPr>
          <p:nvPr>
            <p:ph idx="1"/>
          </p:nvPr>
        </p:nvSpPr>
        <p:spPr>
          <a:xfrm>
            <a:off x="628650" y="1561792"/>
            <a:ext cx="7886700" cy="3263504"/>
          </a:xfrm>
        </p:spPr>
        <p:txBody>
          <a:bodyPr/>
          <a:lstStyle/>
          <a:p>
            <a:pPr marL="342900" indent="-342900">
              <a:buFont typeface="+mj-lt"/>
              <a:buAutoNum type="arabicPeriod"/>
            </a:pPr>
            <a:r>
              <a:rPr lang="en-CA" sz="1800" dirty="0">
                <a:latin typeface="Georgia" panose="02040502050405020303" pitchFamily="18" charset="0"/>
              </a:rPr>
              <a:t>Was health or nutrition a factor when you selected your ingredients? Why or why not?</a:t>
            </a:r>
          </a:p>
          <a:p>
            <a:pPr marL="342900" indent="-342900">
              <a:buFont typeface="+mj-lt"/>
              <a:buAutoNum type="arabicPeriod"/>
            </a:pPr>
            <a:endParaRPr lang="en-CA" sz="1800" dirty="0">
              <a:latin typeface="Georgia" panose="02040502050405020303" pitchFamily="18" charset="0"/>
            </a:endParaRPr>
          </a:p>
          <a:p>
            <a:pPr marL="342900" indent="-342900">
              <a:buFont typeface="+mj-lt"/>
              <a:buAutoNum type="arabicPeriod"/>
            </a:pPr>
            <a:r>
              <a:rPr lang="en-CA" sz="1800" dirty="0">
                <a:latin typeface="Georgia" panose="02040502050405020303" pitchFamily="18" charset="0"/>
              </a:rPr>
              <a:t>What was an unexpected challenge you encountered while designing your food truck menu? How did you work through this challenge?</a:t>
            </a:r>
          </a:p>
          <a:p>
            <a:pPr marL="342900" indent="-342900">
              <a:buFont typeface="+mj-lt"/>
              <a:buAutoNum type="arabicPeriod"/>
            </a:pPr>
            <a:endParaRPr lang="en-CA" sz="1800" dirty="0">
              <a:latin typeface="Georgia" panose="02040502050405020303" pitchFamily="18" charset="0"/>
            </a:endParaRPr>
          </a:p>
          <a:p>
            <a:pPr marL="342900" indent="-342900">
              <a:buFont typeface="+mj-lt"/>
              <a:buAutoNum type="arabicPeriod"/>
            </a:pPr>
            <a:r>
              <a:rPr lang="en-CA" sz="1800" dirty="0">
                <a:latin typeface="Georgia" panose="02040502050405020303" pitchFamily="18" charset="0"/>
              </a:rPr>
              <a:t>What factors do you prioritize when eating away from home?</a:t>
            </a:r>
          </a:p>
          <a:p>
            <a:endParaRPr lang="en-CA" dirty="0"/>
          </a:p>
        </p:txBody>
      </p:sp>
      <p:pic>
        <p:nvPicPr>
          <p:cNvPr id="5" name="Picture 4">
            <a:extLst>
              <a:ext uri="{FF2B5EF4-FFF2-40B4-BE49-F238E27FC236}">
                <a16:creationId xmlns:a16="http://schemas.microsoft.com/office/drawing/2014/main" id="{2BD6CD80-1158-B74F-938F-2E21723064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50" y="0"/>
            <a:ext cx="9131300" cy="825500"/>
          </a:xfrm>
          <a:prstGeom prst="rect">
            <a:avLst/>
          </a:prstGeom>
        </p:spPr>
      </p:pic>
    </p:spTree>
    <p:extLst>
      <p:ext uri="{BB962C8B-B14F-4D97-AF65-F5344CB8AC3E}">
        <p14:creationId xmlns:p14="http://schemas.microsoft.com/office/powerpoint/2010/main" val="3427087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1AB1B-AD0F-4BF1-83D9-7BDBED775FBD}"/>
              </a:ext>
            </a:extLst>
          </p:cNvPr>
          <p:cNvSpPr>
            <a:spLocks noGrp="1"/>
          </p:cNvSpPr>
          <p:nvPr>
            <p:ph type="title"/>
          </p:nvPr>
        </p:nvSpPr>
        <p:spPr>
          <a:xfrm>
            <a:off x="432908" y="1104041"/>
            <a:ext cx="7886700" cy="994172"/>
          </a:xfrm>
        </p:spPr>
        <p:txBody>
          <a:bodyPr anchor="t">
            <a:normAutofit/>
          </a:bodyPr>
          <a:lstStyle/>
          <a:p>
            <a:r>
              <a:rPr lang="en-CA" sz="2400" dirty="0">
                <a:solidFill>
                  <a:srgbClr val="00A3DB"/>
                </a:solidFill>
                <a:latin typeface="Impact" panose="020B0806030902050204" pitchFamily="34" charset="0"/>
              </a:rPr>
              <a:t>FOOD TRUCK FRENZY </a:t>
            </a:r>
            <a:br>
              <a:rPr lang="en-CA" sz="2400" dirty="0">
                <a:solidFill>
                  <a:srgbClr val="00A3DB"/>
                </a:solidFill>
                <a:latin typeface="Impact" panose="020B0806030902050204" pitchFamily="34" charset="0"/>
              </a:rPr>
            </a:br>
            <a:r>
              <a:rPr lang="en-CA" sz="2400" dirty="0">
                <a:solidFill>
                  <a:srgbClr val="00A3DB"/>
                </a:solidFill>
                <a:latin typeface="Impact" panose="020B0806030902050204" pitchFamily="34" charset="0"/>
              </a:rPr>
              <a:t>OPTIONAL ENGLISH LANGUAGE ARTS EXTENSION</a:t>
            </a:r>
          </a:p>
        </p:txBody>
      </p:sp>
      <p:sp>
        <p:nvSpPr>
          <p:cNvPr id="3" name="Content Placeholder 2">
            <a:extLst>
              <a:ext uri="{FF2B5EF4-FFF2-40B4-BE49-F238E27FC236}">
                <a16:creationId xmlns:a16="http://schemas.microsoft.com/office/drawing/2014/main" id="{1D480196-CA87-4358-B7E7-A65DE7A31178}"/>
              </a:ext>
            </a:extLst>
          </p:cNvPr>
          <p:cNvSpPr>
            <a:spLocks noGrp="1"/>
          </p:cNvSpPr>
          <p:nvPr>
            <p:ph idx="1"/>
          </p:nvPr>
        </p:nvSpPr>
        <p:spPr>
          <a:xfrm>
            <a:off x="2456242" y="2098213"/>
            <a:ext cx="6455664" cy="2977041"/>
          </a:xfrm>
        </p:spPr>
        <p:txBody>
          <a:bodyPr>
            <a:normAutofit fontScale="92500" lnSpcReduction="10000"/>
          </a:bodyPr>
          <a:lstStyle/>
          <a:p>
            <a:pPr marL="0" indent="0">
              <a:buNone/>
            </a:pPr>
            <a:r>
              <a:rPr lang="en-CA" sz="2000" dirty="0">
                <a:solidFill>
                  <a:srgbClr val="00A3DB"/>
                </a:solidFill>
                <a:latin typeface="Impact" panose="020B0806030902050204" pitchFamily="34" charset="0"/>
              </a:rPr>
              <a:t>ACTIVITY: RADIO OR VIDEO ADVERTISEMENT</a:t>
            </a:r>
          </a:p>
          <a:p>
            <a:pPr marL="0" indent="0">
              <a:buNone/>
            </a:pPr>
            <a:r>
              <a:rPr lang="en-CA" sz="1900" dirty="0">
                <a:latin typeface="Georgia" panose="02040502050405020303" pitchFamily="18" charset="0"/>
              </a:rPr>
              <a:t>You have set up your food truck and now it is time to advertise. </a:t>
            </a:r>
          </a:p>
          <a:p>
            <a:pPr marL="0" indent="0">
              <a:buNone/>
            </a:pPr>
            <a:endParaRPr lang="en-CA" sz="1900" dirty="0">
              <a:latin typeface="Georgia" panose="02040502050405020303" pitchFamily="18" charset="0"/>
            </a:endParaRPr>
          </a:p>
          <a:p>
            <a:pPr marL="0" indent="0">
              <a:buNone/>
            </a:pPr>
            <a:r>
              <a:rPr lang="en-CA" sz="1900" dirty="0">
                <a:latin typeface="Georgia" panose="02040502050405020303" pitchFamily="18" charset="0"/>
              </a:rPr>
              <a:t>Create a 30 second radio or video advertisement that will inform people about your new food truck and encourage them to try your meals. </a:t>
            </a:r>
          </a:p>
          <a:p>
            <a:pPr marL="0" indent="0">
              <a:buNone/>
            </a:pPr>
            <a:endParaRPr lang="en-CA" sz="1900" dirty="0">
              <a:latin typeface="Georgia" panose="02040502050405020303" pitchFamily="18" charset="0"/>
            </a:endParaRPr>
          </a:p>
          <a:p>
            <a:pPr marL="0" indent="0">
              <a:buNone/>
            </a:pPr>
            <a:r>
              <a:rPr lang="en-CA" sz="1900" dirty="0">
                <a:latin typeface="Georgia" panose="02040502050405020303" pitchFamily="18" charset="0"/>
              </a:rPr>
              <a:t>You only have 30 seconds, so you </a:t>
            </a:r>
            <a:r>
              <a:rPr lang="en-CA" sz="1900">
                <a:latin typeface="Georgia" panose="02040502050405020303" pitchFamily="18" charset="0"/>
              </a:rPr>
              <a:t>need to carefully </a:t>
            </a:r>
            <a:r>
              <a:rPr lang="en-CA" sz="1900" dirty="0">
                <a:latin typeface="Georgia" panose="02040502050405020303" pitchFamily="18" charset="0"/>
              </a:rPr>
              <a:t>plan what you will say and how you will say it.</a:t>
            </a:r>
            <a:endParaRPr lang="en-CA" sz="1900" dirty="0">
              <a:latin typeface="Impact" panose="020B0806030902050204" pitchFamily="34" charset="0"/>
            </a:endParaRPr>
          </a:p>
        </p:txBody>
      </p:sp>
      <p:pic>
        <p:nvPicPr>
          <p:cNvPr id="15" name="Picture 14">
            <a:extLst>
              <a:ext uri="{FF2B5EF4-FFF2-40B4-BE49-F238E27FC236}">
                <a16:creationId xmlns:a16="http://schemas.microsoft.com/office/drawing/2014/main" id="{63BF8BE1-A7E5-9642-8112-3BF13CA5D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9825" y="2176272"/>
            <a:ext cx="2043766" cy="2043766"/>
          </a:xfrm>
          <a:prstGeom prst="rect">
            <a:avLst/>
          </a:prstGeom>
        </p:spPr>
      </p:pic>
      <p:pic>
        <p:nvPicPr>
          <p:cNvPr id="16" name="Picture 15">
            <a:extLst>
              <a:ext uri="{FF2B5EF4-FFF2-40B4-BE49-F238E27FC236}">
                <a16:creationId xmlns:a16="http://schemas.microsoft.com/office/drawing/2014/main" id="{7A0FFB63-BEFB-E349-B12C-10999A45BA2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50" y="0"/>
            <a:ext cx="9131300" cy="825500"/>
          </a:xfrm>
          <a:prstGeom prst="rect">
            <a:avLst/>
          </a:prstGeom>
        </p:spPr>
      </p:pic>
    </p:spTree>
    <p:extLst>
      <p:ext uri="{BB962C8B-B14F-4D97-AF65-F5344CB8AC3E}">
        <p14:creationId xmlns:p14="http://schemas.microsoft.com/office/powerpoint/2010/main" val="1935570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7B72D0-83EA-8747-8376-5CA07E604A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50" y="0"/>
            <a:ext cx="9131300" cy="5143500"/>
          </a:xfrm>
          <a:prstGeom prst="rect">
            <a:avLst/>
          </a:prstGeom>
        </p:spPr>
      </p:pic>
      <p:sp>
        <p:nvSpPr>
          <p:cNvPr id="2" name="Title 1">
            <a:extLst>
              <a:ext uri="{FF2B5EF4-FFF2-40B4-BE49-F238E27FC236}">
                <a16:creationId xmlns:a16="http://schemas.microsoft.com/office/drawing/2014/main" id="{E08B736D-7BBC-49C8-8EF2-4C200AE4C199}"/>
              </a:ext>
            </a:extLst>
          </p:cNvPr>
          <p:cNvSpPr>
            <a:spLocks noGrp="1"/>
          </p:cNvSpPr>
          <p:nvPr>
            <p:ph type="title"/>
          </p:nvPr>
        </p:nvSpPr>
        <p:spPr>
          <a:xfrm>
            <a:off x="1121855" y="1259575"/>
            <a:ext cx="7886700" cy="994172"/>
          </a:xfrm>
        </p:spPr>
        <p:txBody>
          <a:bodyPr>
            <a:normAutofit/>
          </a:bodyPr>
          <a:lstStyle/>
          <a:p>
            <a:r>
              <a:rPr lang="en-CA" sz="4400">
                <a:solidFill>
                  <a:srgbClr val="00A3DB"/>
                </a:solidFill>
                <a:latin typeface="Impact" panose="020B0806030902050204" pitchFamily="34" charset="0"/>
              </a:rPr>
              <a:t>KEY QUESTION</a:t>
            </a:r>
            <a:endParaRPr lang="en-CA" sz="4400"/>
          </a:p>
        </p:txBody>
      </p:sp>
      <p:sp>
        <p:nvSpPr>
          <p:cNvPr id="3" name="Content Placeholder 2">
            <a:extLst>
              <a:ext uri="{FF2B5EF4-FFF2-40B4-BE49-F238E27FC236}">
                <a16:creationId xmlns:a16="http://schemas.microsoft.com/office/drawing/2014/main" id="{EC047050-2F68-4238-9A55-D7134971625E}"/>
              </a:ext>
            </a:extLst>
          </p:cNvPr>
          <p:cNvSpPr>
            <a:spLocks noGrp="1"/>
          </p:cNvSpPr>
          <p:nvPr>
            <p:ph idx="1"/>
          </p:nvPr>
        </p:nvSpPr>
        <p:spPr>
          <a:xfrm>
            <a:off x="1121855" y="2253748"/>
            <a:ext cx="7886700" cy="3263504"/>
          </a:xfrm>
        </p:spPr>
        <p:txBody>
          <a:bodyPr>
            <a:normAutofit/>
          </a:bodyPr>
          <a:lstStyle/>
          <a:p>
            <a:pPr marL="0" indent="0">
              <a:lnSpc>
                <a:spcPct val="100000"/>
              </a:lnSpc>
              <a:buNone/>
            </a:pPr>
            <a:r>
              <a:rPr lang="en-CA" sz="2400" dirty="0">
                <a:latin typeface="Georgia" panose="02040502050405020303" pitchFamily="18" charset="0"/>
              </a:rPr>
              <a:t>How can you use </a:t>
            </a:r>
            <a:r>
              <a:rPr lang="en-CA" sz="2400" i="1" dirty="0">
                <a:latin typeface="Georgia" panose="02040502050405020303" pitchFamily="18" charset="0"/>
              </a:rPr>
              <a:t>Canada’s Food Guide </a:t>
            </a:r>
            <a:r>
              <a:rPr lang="en-CA" sz="2400" dirty="0">
                <a:latin typeface="Georgia" panose="02040502050405020303" pitchFamily="18" charset="0"/>
              </a:rPr>
              <a:t>to plan </a:t>
            </a:r>
            <a:br>
              <a:rPr lang="en-CA" sz="2400" dirty="0">
                <a:latin typeface="Georgia" panose="02040502050405020303" pitchFamily="18" charset="0"/>
              </a:rPr>
            </a:br>
            <a:r>
              <a:rPr lang="en-CA" sz="2400" dirty="0">
                <a:latin typeface="Georgia" panose="02040502050405020303" pitchFamily="18" charset="0"/>
              </a:rPr>
              <a:t>and create enjoyable meals and snacks?</a:t>
            </a:r>
          </a:p>
        </p:txBody>
      </p:sp>
    </p:spTree>
    <p:extLst>
      <p:ext uri="{BB962C8B-B14F-4D97-AF65-F5344CB8AC3E}">
        <p14:creationId xmlns:p14="http://schemas.microsoft.com/office/powerpoint/2010/main" val="982912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Canada's Food Guide in Action - Wrap (English)">
            <a:hlinkClick r:id="" action="ppaction://media"/>
            <a:extLst>
              <a:ext uri="{FF2B5EF4-FFF2-40B4-BE49-F238E27FC236}">
                <a16:creationId xmlns:a16="http://schemas.microsoft.com/office/drawing/2014/main" id="{466CB4D6-5C3D-4945-9095-72DE29A0EF87}"/>
              </a:ext>
            </a:extLst>
          </p:cNvPr>
          <p:cNvPicPr>
            <a:picLocks noGrp="1" noRot="1" noChangeAspect="1"/>
          </p:cNvPicPr>
          <p:nvPr>
            <p:ph idx="1"/>
            <a:videoFile r:link="rId1"/>
          </p:nvPr>
        </p:nvPicPr>
        <p:blipFill>
          <a:blip r:embed="rId4"/>
          <a:stretch>
            <a:fillRect/>
          </a:stretch>
        </p:blipFill>
        <p:spPr>
          <a:xfrm>
            <a:off x="1676400" y="1370013"/>
            <a:ext cx="5791200" cy="3262312"/>
          </a:xfrm>
          <a:prstGeom prst="rect">
            <a:avLst/>
          </a:prstGeom>
        </p:spPr>
      </p:pic>
      <p:pic>
        <p:nvPicPr>
          <p:cNvPr id="5" name="Picture 4">
            <a:extLst>
              <a:ext uri="{FF2B5EF4-FFF2-40B4-BE49-F238E27FC236}">
                <a16:creationId xmlns:a16="http://schemas.microsoft.com/office/drawing/2014/main" id="{72BA1C9C-5164-E447-BF0D-2DBC54BBC4C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50" y="0"/>
            <a:ext cx="9131300" cy="825500"/>
          </a:xfrm>
          <a:prstGeom prst="rect">
            <a:avLst/>
          </a:prstGeom>
        </p:spPr>
      </p:pic>
    </p:spTree>
    <p:extLst>
      <p:ext uri="{BB962C8B-B14F-4D97-AF65-F5344CB8AC3E}">
        <p14:creationId xmlns:p14="http://schemas.microsoft.com/office/powerpoint/2010/main" val="279365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picture containing food, fruit&#10;&#10;Description automatically generated">
            <a:extLst>
              <a:ext uri="{FF2B5EF4-FFF2-40B4-BE49-F238E27FC236}">
                <a16:creationId xmlns:a16="http://schemas.microsoft.com/office/drawing/2014/main" id="{2720E4AF-3A1B-49F1-B0D9-A236528DE18D}"/>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628650" y="2461312"/>
            <a:ext cx="3486150" cy="1960776"/>
          </a:xfrm>
        </p:spPr>
      </p:pic>
      <p:sp>
        <p:nvSpPr>
          <p:cNvPr id="8" name="Title 1">
            <a:extLst>
              <a:ext uri="{FF2B5EF4-FFF2-40B4-BE49-F238E27FC236}">
                <a16:creationId xmlns:a16="http://schemas.microsoft.com/office/drawing/2014/main" id="{7A8AE774-3046-6F4F-9A87-BC08631DE10A}"/>
              </a:ext>
            </a:extLst>
          </p:cNvPr>
          <p:cNvSpPr txBox="1">
            <a:spLocks/>
          </p:cNvSpPr>
          <p:nvPr/>
        </p:nvSpPr>
        <p:spPr>
          <a:xfrm>
            <a:off x="628650" y="1146224"/>
            <a:ext cx="7886700" cy="994172"/>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CA" sz="2400" i="1">
                <a:solidFill>
                  <a:srgbClr val="00A3DB"/>
                </a:solidFill>
                <a:latin typeface="Impact" panose="020B0806030902050204" pitchFamily="34" charset="0"/>
              </a:rPr>
              <a:t>CANADA’S FOOD GUIDE  </a:t>
            </a:r>
            <a:r>
              <a:rPr lang="en-CA" sz="2400">
                <a:solidFill>
                  <a:srgbClr val="00A3DB"/>
                </a:solidFill>
                <a:latin typeface="Impact" panose="020B0806030902050204" pitchFamily="34" charset="0"/>
              </a:rPr>
              <a:t>IN ACTION</a:t>
            </a:r>
          </a:p>
        </p:txBody>
      </p:sp>
      <p:pic>
        <p:nvPicPr>
          <p:cNvPr id="6" name="Picture 5" descr="A picture containing green, sitting, fruit, food&#10;&#10;Description automatically generated">
            <a:extLst>
              <a:ext uri="{FF2B5EF4-FFF2-40B4-BE49-F238E27FC236}">
                <a16:creationId xmlns:a16="http://schemas.microsoft.com/office/drawing/2014/main" id="{EC42852B-C4D7-450F-8990-FB9E36A123F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23510" y="2461312"/>
            <a:ext cx="3529397" cy="1960776"/>
          </a:xfrm>
          <a:prstGeom prst="rect">
            <a:avLst/>
          </a:prstGeom>
        </p:spPr>
      </p:pic>
      <p:sp>
        <p:nvSpPr>
          <p:cNvPr id="10" name="Arrow: Right 9">
            <a:extLst>
              <a:ext uri="{FF2B5EF4-FFF2-40B4-BE49-F238E27FC236}">
                <a16:creationId xmlns:a16="http://schemas.microsoft.com/office/drawing/2014/main" id="{64D58016-5B80-447B-BD93-228EF13839BE}"/>
              </a:ext>
            </a:extLst>
          </p:cNvPr>
          <p:cNvSpPr/>
          <p:nvPr/>
        </p:nvSpPr>
        <p:spPr>
          <a:xfrm>
            <a:off x="4313687" y="3315186"/>
            <a:ext cx="715515" cy="25302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a:extLst>
              <a:ext uri="{FF2B5EF4-FFF2-40B4-BE49-F238E27FC236}">
                <a16:creationId xmlns:a16="http://schemas.microsoft.com/office/drawing/2014/main" id="{D9D5C8C6-C02A-4C45-93E7-F21712FB0DC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50" y="0"/>
            <a:ext cx="9131300" cy="825500"/>
          </a:xfrm>
          <a:prstGeom prst="rect">
            <a:avLst/>
          </a:prstGeom>
        </p:spPr>
      </p:pic>
    </p:spTree>
    <p:extLst>
      <p:ext uri="{BB962C8B-B14F-4D97-AF65-F5344CB8AC3E}">
        <p14:creationId xmlns:p14="http://schemas.microsoft.com/office/powerpoint/2010/main" val="2291005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03327-9DD0-406E-8056-4CFAC20CF9D4}"/>
              </a:ext>
            </a:extLst>
          </p:cNvPr>
          <p:cNvSpPr>
            <a:spLocks noGrp="1"/>
          </p:cNvSpPr>
          <p:nvPr>
            <p:ph type="title"/>
          </p:nvPr>
        </p:nvSpPr>
        <p:spPr>
          <a:xfrm>
            <a:off x="628650" y="1094770"/>
            <a:ext cx="7886700" cy="994172"/>
          </a:xfrm>
        </p:spPr>
        <p:txBody>
          <a:bodyPr anchor="t">
            <a:normAutofit/>
          </a:bodyPr>
          <a:lstStyle/>
          <a:p>
            <a:r>
              <a:rPr lang="en-CA" sz="2400">
                <a:solidFill>
                  <a:srgbClr val="00A3DB"/>
                </a:solidFill>
                <a:latin typeface="Impact" panose="020B0806030902050204" pitchFamily="34" charset="0"/>
              </a:rPr>
              <a:t>REVIEW</a:t>
            </a:r>
          </a:p>
        </p:txBody>
      </p:sp>
      <p:sp>
        <p:nvSpPr>
          <p:cNvPr id="3" name="Content Placeholder 2">
            <a:extLst>
              <a:ext uri="{FF2B5EF4-FFF2-40B4-BE49-F238E27FC236}">
                <a16:creationId xmlns:a16="http://schemas.microsoft.com/office/drawing/2014/main" id="{44FC2CB8-7271-4818-8988-3F4CFC165ED8}"/>
              </a:ext>
            </a:extLst>
          </p:cNvPr>
          <p:cNvSpPr>
            <a:spLocks noGrp="1"/>
          </p:cNvSpPr>
          <p:nvPr>
            <p:ph idx="1"/>
          </p:nvPr>
        </p:nvSpPr>
        <p:spPr>
          <a:xfrm>
            <a:off x="628650" y="1782686"/>
            <a:ext cx="7886700" cy="3263504"/>
          </a:xfrm>
        </p:spPr>
        <p:txBody>
          <a:bodyPr>
            <a:normAutofit/>
          </a:bodyPr>
          <a:lstStyle/>
          <a:p>
            <a:pPr lvl="0"/>
            <a:r>
              <a:rPr lang="en-CA" dirty="0">
                <a:latin typeface="Georgia" panose="02040502050405020303" pitchFamily="18" charset="0"/>
              </a:rPr>
              <a:t>In this module we have looked at the following:</a:t>
            </a:r>
          </a:p>
          <a:p>
            <a:pPr lvl="0"/>
            <a:endParaRPr lang="en-CA" sz="1800" dirty="0">
              <a:latin typeface="Georgia" panose="02040502050405020303" pitchFamily="18" charset="0"/>
            </a:endParaRPr>
          </a:p>
          <a:p>
            <a:pPr marL="0" indent="0">
              <a:buNone/>
            </a:pPr>
            <a:r>
              <a:rPr lang="en-CA" sz="1900" dirty="0">
                <a:latin typeface="Georgia" panose="02040502050405020303" pitchFamily="18" charset="0"/>
              </a:rPr>
              <a:t>1. </a:t>
            </a:r>
            <a:r>
              <a:rPr lang="en-CA" sz="1900" i="1" dirty="0">
                <a:latin typeface="Georgia" panose="02040502050405020303" pitchFamily="18" charset="0"/>
              </a:rPr>
              <a:t>Canada’s Food Guide</a:t>
            </a:r>
            <a:r>
              <a:rPr lang="en-CA" sz="1900" dirty="0">
                <a:latin typeface="Georgia" panose="02040502050405020303" pitchFamily="18" charset="0"/>
              </a:rPr>
              <a:t> and how to incorporate Health Canada’s recommendations when building meals and snacks. As a starting point,  </a:t>
            </a:r>
          </a:p>
          <a:p>
            <a:pPr lvl="1"/>
            <a:r>
              <a:rPr lang="en-CA" sz="1700" dirty="0">
                <a:latin typeface="Georgia" panose="02040502050405020303" pitchFamily="18" charset="0"/>
              </a:rPr>
              <a:t>At meals, choose </a:t>
            </a:r>
            <a:r>
              <a:rPr lang="en-CA" sz="1700" b="1" dirty="0">
                <a:latin typeface="Georgia" panose="02040502050405020303" pitchFamily="18" charset="0"/>
              </a:rPr>
              <a:t>at least one </a:t>
            </a:r>
            <a:r>
              <a:rPr lang="en-CA" sz="1700" dirty="0">
                <a:latin typeface="Georgia" panose="02040502050405020303" pitchFamily="18" charset="0"/>
              </a:rPr>
              <a:t>food from </a:t>
            </a:r>
            <a:r>
              <a:rPr lang="en-CA" sz="1700" b="1" dirty="0">
                <a:latin typeface="Georgia" panose="02040502050405020303" pitchFamily="18" charset="0"/>
              </a:rPr>
              <a:t>each</a:t>
            </a:r>
            <a:r>
              <a:rPr lang="en-CA" sz="1700" dirty="0">
                <a:latin typeface="Georgia" panose="02040502050405020303" pitchFamily="18" charset="0"/>
              </a:rPr>
              <a:t> category (vegetables and fruits, whole grain foods, and protein foods).</a:t>
            </a:r>
          </a:p>
          <a:p>
            <a:pPr lvl="1"/>
            <a:r>
              <a:rPr lang="en-CA" sz="1700" dirty="0">
                <a:latin typeface="Georgia" panose="02040502050405020303" pitchFamily="18" charset="0"/>
              </a:rPr>
              <a:t>At snacks, choose foods from at least </a:t>
            </a:r>
            <a:r>
              <a:rPr lang="en-CA" sz="1700" b="1" dirty="0">
                <a:latin typeface="Georgia" panose="02040502050405020303" pitchFamily="18" charset="0"/>
              </a:rPr>
              <a:t>two of the three categories </a:t>
            </a:r>
            <a:r>
              <a:rPr lang="en-CA" sz="1700" dirty="0">
                <a:latin typeface="Georgia" panose="02040502050405020303" pitchFamily="18" charset="0"/>
              </a:rPr>
              <a:t>(vegetables and fruits, whole grain foods, and protein foods).</a:t>
            </a:r>
          </a:p>
          <a:p>
            <a:pPr lvl="2"/>
            <a:endParaRPr lang="en-CA" sz="1800" dirty="0">
              <a:latin typeface="Georgia" panose="02040502050405020303" pitchFamily="18" charset="0"/>
            </a:endParaRPr>
          </a:p>
        </p:txBody>
      </p:sp>
      <p:pic>
        <p:nvPicPr>
          <p:cNvPr id="5" name="Picture 4">
            <a:extLst>
              <a:ext uri="{FF2B5EF4-FFF2-40B4-BE49-F238E27FC236}">
                <a16:creationId xmlns:a16="http://schemas.microsoft.com/office/drawing/2014/main" id="{12709E62-DBEE-904B-A6B9-043C01163A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50" y="0"/>
            <a:ext cx="9131300" cy="825500"/>
          </a:xfrm>
          <a:prstGeom prst="rect">
            <a:avLst/>
          </a:prstGeom>
        </p:spPr>
      </p:pic>
    </p:spTree>
    <p:extLst>
      <p:ext uri="{BB962C8B-B14F-4D97-AF65-F5344CB8AC3E}">
        <p14:creationId xmlns:p14="http://schemas.microsoft.com/office/powerpoint/2010/main" val="3633222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34D358-1764-4FD2-B4F2-26064AE14421}"/>
              </a:ext>
            </a:extLst>
          </p:cNvPr>
          <p:cNvSpPr>
            <a:spLocks noGrp="1"/>
          </p:cNvSpPr>
          <p:nvPr>
            <p:ph idx="1"/>
          </p:nvPr>
        </p:nvSpPr>
        <p:spPr>
          <a:xfrm>
            <a:off x="628650" y="1711125"/>
            <a:ext cx="7886700" cy="3263504"/>
          </a:xfrm>
        </p:spPr>
        <p:txBody>
          <a:bodyPr/>
          <a:lstStyle/>
          <a:p>
            <a:pPr marL="469106" indent="-469106">
              <a:buNone/>
            </a:pPr>
            <a:r>
              <a:rPr lang="en-CA" sz="1900" dirty="0">
                <a:latin typeface="Georgia" panose="02040502050405020303" pitchFamily="18" charset="0"/>
              </a:rPr>
              <a:t>2. Exploring variety in food choices to get all the nutrients you need.</a:t>
            </a:r>
          </a:p>
          <a:p>
            <a:pPr marL="469106" indent="-469106">
              <a:buNone/>
            </a:pPr>
            <a:endParaRPr lang="en-CA" sz="1900" dirty="0">
              <a:latin typeface="Georgia" panose="02040502050405020303" pitchFamily="18" charset="0"/>
            </a:endParaRPr>
          </a:p>
          <a:p>
            <a:pPr marL="469106" indent="-469106">
              <a:buNone/>
            </a:pPr>
            <a:r>
              <a:rPr lang="en-CA" sz="1900" dirty="0">
                <a:latin typeface="Georgia" panose="02040502050405020303" pitchFamily="18" charset="0"/>
              </a:rPr>
              <a:t>3. Factors that affect food choices. </a:t>
            </a:r>
          </a:p>
          <a:p>
            <a:pPr marL="471488" lvl="1" indent="-128588"/>
            <a:r>
              <a:rPr lang="en-CA" sz="1700" dirty="0">
                <a:latin typeface="Georgia" panose="02040502050405020303" pitchFamily="18" charset="0"/>
              </a:rPr>
              <a:t>Food choices can be based on taste, hunger, food traditions, and health. </a:t>
            </a:r>
          </a:p>
          <a:p>
            <a:pPr marL="471488" lvl="1" indent="-128588"/>
            <a:r>
              <a:rPr lang="en-CA" sz="1700" dirty="0">
                <a:latin typeface="Georgia" panose="02040502050405020303" pitchFamily="18" charset="0"/>
              </a:rPr>
              <a:t>The ability to meet these needs is tied to access to resources such as money, time, space, skills, equipment, and support. </a:t>
            </a:r>
          </a:p>
          <a:p>
            <a:endParaRPr lang="en-CA" dirty="0"/>
          </a:p>
        </p:txBody>
      </p:sp>
      <p:sp>
        <p:nvSpPr>
          <p:cNvPr id="6" name="Title 1">
            <a:extLst>
              <a:ext uri="{FF2B5EF4-FFF2-40B4-BE49-F238E27FC236}">
                <a16:creationId xmlns:a16="http://schemas.microsoft.com/office/drawing/2014/main" id="{36B33F4B-BE61-D649-B2CA-CCBCAF087ABA}"/>
              </a:ext>
            </a:extLst>
          </p:cNvPr>
          <p:cNvSpPr>
            <a:spLocks noGrp="1"/>
          </p:cNvSpPr>
          <p:nvPr>
            <p:ph type="title"/>
          </p:nvPr>
        </p:nvSpPr>
        <p:spPr>
          <a:xfrm>
            <a:off x="628650" y="1097446"/>
            <a:ext cx="7886700" cy="613679"/>
          </a:xfrm>
        </p:spPr>
        <p:txBody>
          <a:bodyPr anchor="t">
            <a:normAutofit/>
          </a:bodyPr>
          <a:lstStyle/>
          <a:p>
            <a:r>
              <a:rPr lang="en-CA" sz="2400">
                <a:solidFill>
                  <a:srgbClr val="00A3DB"/>
                </a:solidFill>
                <a:latin typeface="Impact" panose="020B0806030902050204" pitchFamily="34" charset="0"/>
              </a:rPr>
              <a:t>REVIEW</a:t>
            </a:r>
          </a:p>
        </p:txBody>
      </p:sp>
      <p:pic>
        <p:nvPicPr>
          <p:cNvPr id="5" name="Picture 4">
            <a:extLst>
              <a:ext uri="{FF2B5EF4-FFF2-40B4-BE49-F238E27FC236}">
                <a16:creationId xmlns:a16="http://schemas.microsoft.com/office/drawing/2014/main" id="{791B6F97-A190-6E44-A2FF-B3724343BCA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50" y="0"/>
            <a:ext cx="9131300" cy="825500"/>
          </a:xfrm>
          <a:prstGeom prst="rect">
            <a:avLst/>
          </a:prstGeom>
        </p:spPr>
      </p:pic>
    </p:spTree>
    <p:extLst>
      <p:ext uri="{BB962C8B-B14F-4D97-AF65-F5344CB8AC3E}">
        <p14:creationId xmlns:p14="http://schemas.microsoft.com/office/powerpoint/2010/main" val="2590407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34D358-1764-4FD2-B4F2-26064AE14421}"/>
              </a:ext>
            </a:extLst>
          </p:cNvPr>
          <p:cNvSpPr>
            <a:spLocks noGrp="1"/>
          </p:cNvSpPr>
          <p:nvPr>
            <p:ph idx="1"/>
          </p:nvPr>
        </p:nvSpPr>
        <p:spPr>
          <a:xfrm>
            <a:off x="4423410" y="2067741"/>
            <a:ext cx="3873145" cy="2040025"/>
          </a:xfrm>
        </p:spPr>
        <p:txBody>
          <a:bodyPr/>
          <a:lstStyle/>
          <a:p>
            <a:pPr marL="182880" indent="-182880"/>
            <a:r>
              <a:rPr lang="en-CA" sz="2000" dirty="0">
                <a:latin typeface="Georgia" panose="02040502050405020303" pitchFamily="18" charset="0"/>
              </a:rPr>
              <a:t>You have decided to open a food truck. </a:t>
            </a:r>
          </a:p>
          <a:p>
            <a:pPr marL="182880" indent="-182880"/>
            <a:r>
              <a:rPr lang="en-CA" sz="2000" dirty="0">
                <a:latin typeface="Georgia" panose="02040502050405020303" pitchFamily="18" charset="0"/>
              </a:rPr>
              <a:t>Using what you learned in Lessons 1–3, work through this activity to get your new business ready to launch!</a:t>
            </a:r>
            <a:endParaRPr lang="en-CA" sz="1500" dirty="0">
              <a:latin typeface="Georgia" panose="02040502050405020303" pitchFamily="18" charset="0"/>
            </a:endParaRPr>
          </a:p>
          <a:p>
            <a:endParaRPr lang="en-CA" dirty="0"/>
          </a:p>
        </p:txBody>
      </p:sp>
      <p:sp>
        <p:nvSpPr>
          <p:cNvPr id="6" name="Title 1">
            <a:extLst>
              <a:ext uri="{FF2B5EF4-FFF2-40B4-BE49-F238E27FC236}">
                <a16:creationId xmlns:a16="http://schemas.microsoft.com/office/drawing/2014/main" id="{36B33F4B-BE61-D649-B2CA-CCBCAF087ABA}"/>
              </a:ext>
            </a:extLst>
          </p:cNvPr>
          <p:cNvSpPr>
            <a:spLocks noGrp="1"/>
          </p:cNvSpPr>
          <p:nvPr>
            <p:ph type="title"/>
          </p:nvPr>
        </p:nvSpPr>
        <p:spPr>
          <a:xfrm>
            <a:off x="4423410" y="1454062"/>
            <a:ext cx="7886700" cy="613679"/>
          </a:xfrm>
        </p:spPr>
        <p:txBody>
          <a:bodyPr anchor="t">
            <a:normAutofit/>
          </a:bodyPr>
          <a:lstStyle/>
          <a:p>
            <a:r>
              <a:rPr lang="en-CA" sz="2400" dirty="0">
                <a:solidFill>
                  <a:srgbClr val="00A3DB"/>
                </a:solidFill>
                <a:latin typeface="Impact" panose="020B0806030902050204" pitchFamily="34" charset="0"/>
              </a:rPr>
              <a:t>CONGRATULATIONS!</a:t>
            </a:r>
          </a:p>
        </p:txBody>
      </p:sp>
      <p:pic>
        <p:nvPicPr>
          <p:cNvPr id="2" name="Picture 1">
            <a:extLst>
              <a:ext uri="{FF2B5EF4-FFF2-40B4-BE49-F238E27FC236}">
                <a16:creationId xmlns:a16="http://schemas.microsoft.com/office/drawing/2014/main" id="{51D2AB0A-EB22-ED4F-8435-8C19F058CE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5454" y="1150054"/>
            <a:ext cx="3710011" cy="2896000"/>
          </a:xfrm>
          <a:prstGeom prst="rect">
            <a:avLst/>
          </a:prstGeom>
        </p:spPr>
      </p:pic>
      <p:pic>
        <p:nvPicPr>
          <p:cNvPr id="8" name="Picture 7">
            <a:extLst>
              <a:ext uri="{FF2B5EF4-FFF2-40B4-BE49-F238E27FC236}">
                <a16:creationId xmlns:a16="http://schemas.microsoft.com/office/drawing/2014/main" id="{F7490CBF-255F-FF4C-B42C-E25F4314D69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50" y="0"/>
            <a:ext cx="9131300" cy="825500"/>
          </a:xfrm>
          <a:prstGeom prst="rect">
            <a:avLst/>
          </a:prstGeom>
        </p:spPr>
      </p:pic>
    </p:spTree>
    <p:extLst>
      <p:ext uri="{BB962C8B-B14F-4D97-AF65-F5344CB8AC3E}">
        <p14:creationId xmlns:p14="http://schemas.microsoft.com/office/powerpoint/2010/main" val="1859123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24EE64B-8C30-1943-B4A5-AAEF5D0A46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50" y="0"/>
            <a:ext cx="9131300" cy="5143500"/>
          </a:xfrm>
          <a:prstGeom prst="rect">
            <a:avLst/>
          </a:prstGeom>
        </p:spPr>
      </p:pic>
      <p:sp>
        <p:nvSpPr>
          <p:cNvPr id="2" name="Title 1">
            <a:extLst>
              <a:ext uri="{FF2B5EF4-FFF2-40B4-BE49-F238E27FC236}">
                <a16:creationId xmlns:a16="http://schemas.microsoft.com/office/drawing/2014/main" id="{3DE5C5BA-F425-4685-BCDF-C528BB250040}"/>
              </a:ext>
            </a:extLst>
          </p:cNvPr>
          <p:cNvSpPr>
            <a:spLocks noGrp="1"/>
          </p:cNvSpPr>
          <p:nvPr>
            <p:ph type="title"/>
          </p:nvPr>
        </p:nvSpPr>
        <p:spPr>
          <a:xfrm>
            <a:off x="906945" y="802429"/>
            <a:ext cx="7886700" cy="549292"/>
          </a:xfrm>
        </p:spPr>
        <p:txBody>
          <a:bodyPr anchor="t">
            <a:normAutofit/>
          </a:bodyPr>
          <a:lstStyle/>
          <a:p>
            <a:r>
              <a:rPr lang="en-CA" sz="2700">
                <a:solidFill>
                  <a:srgbClr val="00A3DB"/>
                </a:solidFill>
                <a:latin typeface="Impact" panose="020B0806030902050204" pitchFamily="34" charset="0"/>
              </a:rPr>
              <a:t>ACTIVITY: DESIGN YOUR FOOD TRUCK</a:t>
            </a:r>
          </a:p>
        </p:txBody>
      </p:sp>
      <p:sp>
        <p:nvSpPr>
          <p:cNvPr id="3" name="Content Placeholder 2">
            <a:extLst>
              <a:ext uri="{FF2B5EF4-FFF2-40B4-BE49-F238E27FC236}">
                <a16:creationId xmlns:a16="http://schemas.microsoft.com/office/drawing/2014/main" id="{C675BB14-1695-446A-9018-236BCAD175F8}"/>
              </a:ext>
            </a:extLst>
          </p:cNvPr>
          <p:cNvSpPr>
            <a:spLocks noGrp="1"/>
          </p:cNvSpPr>
          <p:nvPr>
            <p:ph idx="1"/>
          </p:nvPr>
        </p:nvSpPr>
        <p:spPr>
          <a:xfrm>
            <a:off x="906945" y="2110380"/>
            <a:ext cx="2220303" cy="2322132"/>
          </a:xfrm>
        </p:spPr>
        <p:txBody>
          <a:bodyPr vert="horz" lIns="68580" tIns="34290" rIns="68580" bIns="34290" rtlCol="0" anchor="t">
            <a:normAutofit/>
          </a:bodyPr>
          <a:lstStyle/>
          <a:p>
            <a:pPr marL="0" indent="0">
              <a:buNone/>
            </a:pPr>
            <a:r>
              <a:rPr lang="en-CA" sz="1800" dirty="0">
                <a:latin typeface="Georgia" panose="02040502050405020303" pitchFamily="18" charset="0"/>
              </a:rPr>
              <a:t>Brainstorm a unique name and theme for your food truck.</a:t>
            </a:r>
            <a:endParaRPr lang="en-CA" dirty="0">
              <a:latin typeface="Georgia" panose="02040502050405020303" pitchFamily="18" charset="0"/>
            </a:endParaRPr>
          </a:p>
          <a:p>
            <a:pPr marL="0" indent="0">
              <a:buNone/>
            </a:pPr>
            <a:endParaRPr lang="en-CA" dirty="0">
              <a:latin typeface="Georgia" panose="02040502050405020303" pitchFamily="18" charset="0"/>
            </a:endParaRPr>
          </a:p>
        </p:txBody>
      </p:sp>
      <p:sp>
        <p:nvSpPr>
          <p:cNvPr id="6" name="Rectangle 5">
            <a:extLst>
              <a:ext uri="{FF2B5EF4-FFF2-40B4-BE49-F238E27FC236}">
                <a16:creationId xmlns:a16="http://schemas.microsoft.com/office/drawing/2014/main" id="{BE557ADB-1E4A-8A4E-949C-5983C0732B24}"/>
              </a:ext>
            </a:extLst>
          </p:cNvPr>
          <p:cNvSpPr/>
          <p:nvPr/>
        </p:nvSpPr>
        <p:spPr>
          <a:xfrm>
            <a:off x="906945" y="1549866"/>
            <a:ext cx="4941608" cy="461665"/>
          </a:xfrm>
          <a:prstGeom prst="rect">
            <a:avLst/>
          </a:prstGeom>
        </p:spPr>
        <p:txBody>
          <a:bodyPr wrap="square">
            <a:spAutoFit/>
          </a:bodyPr>
          <a:lstStyle/>
          <a:p>
            <a:r>
              <a:rPr lang="en-CA" sz="2400" dirty="0">
                <a:solidFill>
                  <a:srgbClr val="00A3DB"/>
                </a:solidFill>
                <a:latin typeface="Impact" panose="020B0806030902050204" pitchFamily="34" charset="0"/>
              </a:rPr>
              <a:t>PART 1: GET CREATIVE</a:t>
            </a:r>
            <a:endParaRPr lang="en-US" sz="2400" dirty="0"/>
          </a:p>
        </p:txBody>
      </p:sp>
      <p:pic>
        <p:nvPicPr>
          <p:cNvPr id="5" name="Picture 4">
            <a:extLst>
              <a:ext uri="{FF2B5EF4-FFF2-40B4-BE49-F238E27FC236}">
                <a16:creationId xmlns:a16="http://schemas.microsoft.com/office/drawing/2014/main" id="{D3A4D53E-362B-1F44-86AE-487E0605AC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63703" y="1459302"/>
            <a:ext cx="4937492" cy="2973209"/>
          </a:xfrm>
          <a:prstGeom prst="rect">
            <a:avLst/>
          </a:prstGeom>
        </p:spPr>
      </p:pic>
    </p:spTree>
    <p:extLst>
      <p:ext uri="{BB962C8B-B14F-4D97-AF65-F5344CB8AC3E}">
        <p14:creationId xmlns:p14="http://schemas.microsoft.com/office/powerpoint/2010/main" val="3361273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5C5BA-F425-4685-BCDF-C528BB250040}"/>
              </a:ext>
            </a:extLst>
          </p:cNvPr>
          <p:cNvSpPr>
            <a:spLocks noGrp="1"/>
          </p:cNvSpPr>
          <p:nvPr>
            <p:ph type="title"/>
          </p:nvPr>
        </p:nvSpPr>
        <p:spPr>
          <a:xfrm>
            <a:off x="628650" y="1005364"/>
            <a:ext cx="7886700" cy="994172"/>
          </a:xfrm>
        </p:spPr>
        <p:txBody>
          <a:bodyPr anchor="t">
            <a:normAutofit/>
          </a:bodyPr>
          <a:lstStyle/>
          <a:p>
            <a:pPr defTabSz="457200"/>
            <a:r>
              <a:rPr lang="en-CA" sz="2400">
                <a:solidFill>
                  <a:srgbClr val="00A3DB"/>
                </a:solidFill>
                <a:latin typeface="Impact" panose="020B0806030902050204" pitchFamily="34" charset="0"/>
                <a:ea typeface="+mn-ea"/>
                <a:cs typeface="+mn-cs"/>
              </a:rPr>
              <a:t>PART 2: BUILD A MENU</a:t>
            </a:r>
          </a:p>
        </p:txBody>
      </p:sp>
      <p:sp>
        <p:nvSpPr>
          <p:cNvPr id="3" name="Content Placeholder 2">
            <a:extLst>
              <a:ext uri="{FF2B5EF4-FFF2-40B4-BE49-F238E27FC236}">
                <a16:creationId xmlns:a16="http://schemas.microsoft.com/office/drawing/2014/main" id="{C675BB14-1695-446A-9018-236BCAD175F8}"/>
              </a:ext>
            </a:extLst>
          </p:cNvPr>
          <p:cNvSpPr>
            <a:spLocks noGrp="1"/>
          </p:cNvSpPr>
          <p:nvPr>
            <p:ph idx="1"/>
          </p:nvPr>
        </p:nvSpPr>
        <p:spPr>
          <a:xfrm>
            <a:off x="628650" y="1530647"/>
            <a:ext cx="5040630" cy="3226635"/>
          </a:xfrm>
        </p:spPr>
        <p:txBody>
          <a:bodyPr>
            <a:normAutofit/>
          </a:bodyPr>
          <a:lstStyle/>
          <a:p>
            <a:pPr marL="0" indent="0">
              <a:buNone/>
            </a:pPr>
            <a:r>
              <a:rPr lang="en-CA" sz="1800" dirty="0">
                <a:latin typeface="Georgia" panose="02040502050405020303" pitchFamily="18" charset="0"/>
              </a:rPr>
              <a:t>Create three unique menu items that </a:t>
            </a:r>
            <a:br>
              <a:rPr lang="en-CA" sz="1800" dirty="0">
                <a:latin typeface="Georgia" panose="02040502050405020303" pitchFamily="18" charset="0"/>
              </a:rPr>
            </a:br>
            <a:r>
              <a:rPr lang="en-CA" sz="1800" dirty="0">
                <a:latin typeface="Georgia" panose="02040502050405020303" pitchFamily="18" charset="0"/>
              </a:rPr>
              <a:t>your food truck will serve. </a:t>
            </a:r>
          </a:p>
          <a:p>
            <a:pPr marL="0" indent="0">
              <a:buNone/>
            </a:pPr>
            <a:endParaRPr lang="en-CA" sz="1800" dirty="0">
              <a:latin typeface="Georgia" panose="02040502050405020303" pitchFamily="18" charset="0"/>
            </a:endParaRPr>
          </a:p>
          <a:p>
            <a:pPr marL="0" indent="0">
              <a:buNone/>
            </a:pPr>
            <a:r>
              <a:rPr lang="en-CA" sz="1800" dirty="0">
                <a:latin typeface="Georgia" panose="02040502050405020303" pitchFamily="18" charset="0"/>
              </a:rPr>
              <a:t>Include:</a:t>
            </a:r>
          </a:p>
          <a:p>
            <a:r>
              <a:rPr lang="en-CA" sz="1800" dirty="0">
                <a:latin typeface="Georgia" panose="02040502050405020303" pitchFamily="18" charset="0"/>
              </a:rPr>
              <a:t>Name of menu item</a:t>
            </a:r>
          </a:p>
          <a:p>
            <a:r>
              <a:rPr lang="en-CA" sz="1800" dirty="0">
                <a:latin typeface="Georgia" panose="02040502050405020303" pitchFamily="18" charset="0"/>
              </a:rPr>
              <a:t>Menu board description</a:t>
            </a:r>
          </a:p>
          <a:p>
            <a:r>
              <a:rPr lang="en-CA" sz="1800" dirty="0">
                <a:latin typeface="Georgia" panose="02040502050405020303" pitchFamily="18" charset="0"/>
              </a:rPr>
              <a:t>Ingredients</a:t>
            </a:r>
          </a:p>
        </p:txBody>
      </p:sp>
      <p:pic>
        <p:nvPicPr>
          <p:cNvPr id="7" name="Picture 6">
            <a:extLst>
              <a:ext uri="{FF2B5EF4-FFF2-40B4-BE49-F238E27FC236}">
                <a16:creationId xmlns:a16="http://schemas.microsoft.com/office/drawing/2014/main" id="{F7711907-E025-E34C-A656-42CC1B0C1B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56754" y="1005364"/>
            <a:ext cx="3412925" cy="4053666"/>
          </a:xfrm>
          <a:prstGeom prst="rect">
            <a:avLst/>
          </a:prstGeom>
        </p:spPr>
      </p:pic>
      <p:pic>
        <p:nvPicPr>
          <p:cNvPr id="8" name="Picture 7">
            <a:extLst>
              <a:ext uri="{FF2B5EF4-FFF2-40B4-BE49-F238E27FC236}">
                <a16:creationId xmlns:a16="http://schemas.microsoft.com/office/drawing/2014/main" id="{EF44B5A9-A5DF-AD42-914C-6ABB30B0729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50" y="0"/>
            <a:ext cx="9131300" cy="825500"/>
          </a:xfrm>
          <a:prstGeom prst="rect">
            <a:avLst/>
          </a:prstGeom>
        </p:spPr>
      </p:pic>
    </p:spTree>
    <p:extLst>
      <p:ext uri="{BB962C8B-B14F-4D97-AF65-F5344CB8AC3E}">
        <p14:creationId xmlns:p14="http://schemas.microsoft.com/office/powerpoint/2010/main" val="38990746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Review_x0020_status xmlns="5862c4f7-7ebf-4c3e-9b4d-253db6f89838">
      <Value>to review</Value>
    </Review_x0020_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32524BA1DCE864EBB3524F3938C9DA8" ma:contentTypeVersion="14" ma:contentTypeDescription="Create a new document." ma:contentTypeScope="" ma:versionID="d2ec0ca0f648b04827f8256df6ef5172">
  <xsd:schema xmlns:xsd="http://www.w3.org/2001/XMLSchema" xmlns:xs="http://www.w3.org/2001/XMLSchema" xmlns:p="http://schemas.microsoft.com/office/2006/metadata/properties" xmlns:ns2="5862c4f7-7ebf-4c3e-9b4d-253db6f89838" xmlns:ns3="826137e3-750c-46bf-b83f-b3f02372a75c" targetNamespace="http://schemas.microsoft.com/office/2006/metadata/properties" ma:root="true" ma:fieldsID="27e19df908c086442ef48d0a8283cae5" ns2:_="" ns3:_="">
    <xsd:import namespace="5862c4f7-7ebf-4c3e-9b4d-253db6f89838"/>
    <xsd:import namespace="826137e3-750c-46bf-b83f-b3f02372a75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3:SharedWithUsers" minOccurs="0"/>
                <xsd:element ref="ns3:SharedWithDetails" minOccurs="0"/>
                <xsd:element ref="ns2:Review_x0020_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62c4f7-7ebf-4c3e-9b4d-253db6f898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Review_x0020_status" ma:index="21" nillable="true" ma:displayName="Review status" ma:default="to review" ma:internalName="Review_x0020_status">
      <xsd:complexType>
        <xsd:complexContent>
          <xsd:extension base="dms:MultiChoiceFillIn">
            <xsd:sequence>
              <xsd:element name="Value" maxOccurs="unbounded" minOccurs="0" nillable="true">
                <xsd:simpleType>
                  <xsd:union memberTypes="dms:Text">
                    <xsd:simpleType>
                      <xsd:restriction base="dms:Choice">
                        <xsd:enumeration value="to review"/>
                        <xsd:enumeration value="in progress"/>
                        <xsd:enumeration value="reviewed with recommendations"/>
                        <xsd:enumeration value="reviewed and approved"/>
                      </xsd:restriction>
                    </xsd:simpleType>
                  </xsd:un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26137e3-750c-46bf-b83f-b3f02372a75c"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4F613D-EB63-4696-9012-22BEAFC62CD7}">
  <ds:schemaRefs>
    <ds:schemaRef ds:uri="http://schemas.microsoft.com/sharepoint/v3/contenttype/forms"/>
  </ds:schemaRefs>
</ds:datastoreItem>
</file>

<file path=customXml/itemProps2.xml><?xml version="1.0" encoding="utf-8"?>
<ds:datastoreItem xmlns:ds="http://schemas.openxmlformats.org/officeDocument/2006/customXml" ds:itemID="{51BA4165-BF93-47A7-BD86-B4F451E513D8}">
  <ds:schemaRefs>
    <ds:schemaRef ds:uri="http://purl.org/dc/terms/"/>
    <ds:schemaRef ds:uri="5862c4f7-7ebf-4c3e-9b4d-253db6f89838"/>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826137e3-750c-46bf-b83f-b3f02372a75c"/>
    <ds:schemaRef ds:uri="http://www.w3.org/XML/1998/namespace"/>
  </ds:schemaRefs>
</ds:datastoreItem>
</file>

<file path=customXml/itemProps3.xml><?xml version="1.0" encoding="utf-8"?>
<ds:datastoreItem xmlns:ds="http://schemas.openxmlformats.org/officeDocument/2006/customXml" ds:itemID="{8B604409-3C9C-4D1D-B41E-3E6BDA70F3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62c4f7-7ebf-4c3e-9b4d-253db6f89838"/>
    <ds:schemaRef ds:uri="826137e3-750c-46bf-b83f-b3f02372a7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4383</TotalTime>
  <Words>1401</Words>
  <Application>Microsoft Office PowerPoint</Application>
  <PresentationFormat>On-screen Show (16:9)</PresentationFormat>
  <Paragraphs>135</Paragraphs>
  <Slides>13</Slides>
  <Notes>13</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Georgia</vt:lpstr>
      <vt:lpstr>Impact</vt:lpstr>
      <vt:lpstr>Office Theme</vt:lpstr>
      <vt:lpstr>PowerPoint Presentation</vt:lpstr>
      <vt:lpstr>KEY QUESTION</vt:lpstr>
      <vt:lpstr>PowerPoint Presentation</vt:lpstr>
      <vt:lpstr>PowerPoint Presentation</vt:lpstr>
      <vt:lpstr>REVIEW</vt:lpstr>
      <vt:lpstr>REVIEW</vt:lpstr>
      <vt:lpstr>CONGRATULATIONS!</vt:lpstr>
      <vt:lpstr>ACTIVITY: DESIGN YOUR FOOD TRUCK</vt:lpstr>
      <vt:lpstr>PART 2: BUILD A MENU</vt:lpstr>
      <vt:lpstr>PART 3: CREATE A MENU VARIATION</vt:lpstr>
      <vt:lpstr>PART 4: CONSIDER FACTORS THAT  INFLUENCE FOOD CHOICES</vt:lpstr>
      <vt:lpstr>REFLECTION</vt:lpstr>
      <vt:lpstr>FOOD TRUCK FRENZY  OPTIONAL ENGLISH LANGUAGE ARTS EXTENSION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Delisle, Kenton</dc:creator>
  <cp:lastModifiedBy>Delisle, Kenton</cp:lastModifiedBy>
  <cp:revision>12</cp:revision>
  <dcterms:created xsi:type="dcterms:W3CDTF">2021-01-08T22:50:53Z</dcterms:created>
  <dcterms:modified xsi:type="dcterms:W3CDTF">2022-01-18T16:45:21Z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mplianceAssetId">
    <vt:lpwstr/>
  </property>
  <property fmtid="{D5CDD505-2E9C-101B-9397-08002B2CF9AE}" pid="3" name="TemplateUrl">
    <vt:lpwstr/>
  </property>
  <property fmtid="{D5CDD505-2E9C-101B-9397-08002B2CF9AE}" pid="4" name="xd_Signature">
    <vt:bool>false</vt:bool>
  </property>
  <property fmtid="{D5CDD505-2E9C-101B-9397-08002B2CF9AE}" pid="5" name="xd_ProgID">
    <vt:lpwstr/>
  </property>
  <property fmtid="{D5CDD505-2E9C-101B-9397-08002B2CF9AE}" pid="6" name="ContentTypeId">
    <vt:lpwstr>0x010100232524BA1DCE864EBB3524F3938C9DA8</vt:lpwstr>
  </property>
  <property fmtid="{D5CDD505-2E9C-101B-9397-08002B2CF9AE}" pid="7" name="Order">
    <vt:r8>231800</vt:r8>
  </property>
</Properties>
</file>